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69" r:id="rId11"/>
    <p:sldId id="270" r:id="rId12"/>
    <p:sldId id="271" r:id="rId13"/>
    <p:sldId id="276" r:id="rId14"/>
    <p:sldId id="277" r:id="rId15"/>
    <p:sldId id="278" r:id="rId16"/>
    <p:sldId id="325" r:id="rId17"/>
    <p:sldId id="261" r:id="rId18"/>
    <p:sldId id="273" r:id="rId19"/>
    <p:sldId id="275" r:id="rId20"/>
    <p:sldId id="279" r:id="rId21"/>
    <p:sldId id="280" r:id="rId22"/>
    <p:sldId id="281" r:id="rId23"/>
    <p:sldId id="272" r:id="rId24"/>
    <p:sldId id="282" r:id="rId25"/>
    <p:sldId id="327" r:id="rId26"/>
    <p:sldId id="262" r:id="rId27"/>
    <p:sldId id="284" r:id="rId28"/>
    <p:sldId id="283" r:id="rId29"/>
    <p:sldId id="285" r:id="rId30"/>
    <p:sldId id="326" r:id="rId31"/>
    <p:sldId id="323" r:id="rId32"/>
    <p:sldId id="324" r:id="rId33"/>
    <p:sldId id="263" r:id="rId34"/>
    <p:sldId id="26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d2dc723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d2dc7233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5d2dc7233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d2dc72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d2dc72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5d2dc723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d2dc72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d2dc7233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5d2dc7233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d2dc723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d2dc723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5d2dc723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d2dc723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d2dc7233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d2dc7233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d2dc723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d2dc7233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5d2dc7233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d2dc723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d2dc7233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5d2dc7233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d2dc723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d2dc723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5d2dc7233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15" Type="http://schemas.openxmlformats.org/officeDocument/2006/relationships/image" Target="../media/image143.png"/><Relationship Id="rId10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15" Type="http://schemas.openxmlformats.org/officeDocument/2006/relationships/image" Target="../media/image143.png"/><Relationship Id="rId10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2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7.png"/><Relationship Id="rId21" Type="http://schemas.openxmlformats.org/officeDocument/2006/relationships/image" Target="../media/image6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26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9.png"/><Relationship Id="rId15" Type="http://schemas.openxmlformats.org/officeDocument/2006/relationships/image" Target="../media/image143.png"/><Relationship Id="rId10" Type="http://schemas.openxmlformats.org/officeDocument/2006/relationships/image" Target="../media/image98.png"/><Relationship Id="rId9" Type="http://schemas.openxmlformats.org/officeDocument/2006/relationships/image" Target="../media/image97.png"/><Relationship Id="rId14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04.png"/><Relationship Id="rId2" Type="http://schemas.openxmlformats.org/officeDocument/2006/relationships/image" Target="../media/image10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9.png"/><Relationship Id="rId15" Type="http://schemas.openxmlformats.org/officeDocument/2006/relationships/image" Target="../media/image143.png"/><Relationship Id="rId10" Type="http://schemas.openxmlformats.org/officeDocument/2006/relationships/image" Target="../media/image103.png"/><Relationship Id="rId9" Type="http://schemas.openxmlformats.org/officeDocument/2006/relationships/image" Target="../media/image102.png"/><Relationship Id="rId14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7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3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27.png"/><Relationship Id="rId2" Type="http://schemas.openxmlformats.org/officeDocument/2006/relationships/image" Target="../media/image12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30.png"/><Relationship Id="rId3" Type="http://schemas.openxmlformats.org/officeDocument/2006/relationships/image" Target="../media/image128.png"/><Relationship Id="rId12" Type="http://schemas.openxmlformats.org/officeDocument/2006/relationships/image" Target="../media/image111.png"/><Relationship Id="rId17" Type="http://schemas.openxmlformats.org/officeDocument/2006/relationships/image" Target="../media/image129.png"/><Relationship Id="rId2" Type="http://schemas.openxmlformats.org/officeDocument/2006/relationships/image" Target="../media/image10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31.png"/><Relationship Id="rId4" Type="http://schemas.openxmlformats.org/officeDocument/2006/relationships/image" Target="../media/image108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5-unsupervised-neural-networks.ipynb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001269.200129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arxiv.org/abs/1610.0479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18" Type="http://schemas.openxmlformats.org/officeDocument/2006/relationships/image" Target="../media/image140.png"/><Relationship Id="rId7" Type="http://schemas.openxmlformats.org/officeDocument/2006/relationships/image" Target="../media/image24.png"/><Relationship Id="rId12" Type="http://schemas.openxmlformats.org/officeDocument/2006/relationships/image" Target="../media/image10.png"/><Relationship Id="rId17" Type="http://schemas.openxmlformats.org/officeDocument/2006/relationships/image" Target="../media/image139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.png"/><Relationship Id="rId15" Type="http://schemas.openxmlformats.org/officeDocument/2006/relationships/image" Target="../media/image143.png"/><Relationship Id="rId10" Type="http://schemas.openxmlformats.org/officeDocument/2006/relationships/image" Target="../media/image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18" Type="http://schemas.openxmlformats.org/officeDocument/2006/relationships/image" Target="../media/image140.png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17" Type="http://schemas.openxmlformats.org/officeDocument/2006/relationships/image" Target="../media/image139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15" Type="http://schemas.openxmlformats.org/officeDocument/2006/relationships/image" Target="../media/image143.png"/><Relationship Id="rId10" Type="http://schemas.openxmlformats.org/officeDocument/2006/relationships/image" Target="../media/image12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15" Type="http://schemas.openxmlformats.org/officeDocument/2006/relationships/image" Target="../media/image143.png"/><Relationship Id="rId10" Type="http://schemas.openxmlformats.org/officeDocument/2006/relationships/image" Target="../media/image15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5843153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sz="2400" dirty="0"/>
              </a:p>
              <a:p>
                <a:pPr marL="50800" indent="0">
                  <a:buFont typeface="Arial"/>
                  <a:buNone/>
                </a:pPr>
                <a:endParaRPr lang="en-US" sz="2400" dirty="0"/>
              </a:p>
              <a:p>
                <a:pPr marL="50800" indent="0">
                  <a:buFont typeface="Arial"/>
                  <a:buNone/>
                </a:pPr>
                <a:r>
                  <a:rPr lang="en-US" sz="2400" dirty="0"/>
                  <a:t>Loss function: </a:t>
                </a:r>
              </a:p>
              <a:p>
                <a:r>
                  <a:rPr lang="en-US" sz="2400" dirty="0"/>
                  <a:t>Mean squared error (MSE)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Mean absolute deviation (MAD)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blipFill>
                <a:blip r:embed="rId16"/>
                <a:stretch>
                  <a:fillRect l="-12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5151D-1600-4EE3-87C1-8CA2BF7D3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49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5843153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sz="2000" dirty="0"/>
              </a:p>
              <a:p>
                <a:pPr marL="50800" indent="0">
                  <a:buFont typeface="Arial"/>
                  <a:buNone/>
                </a:pPr>
                <a:endParaRPr lang="en-US" sz="2000" dirty="0"/>
              </a:p>
              <a:p>
                <a:pPr marL="50800" indent="0">
                  <a:buFont typeface="Arial"/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sz="2000" dirty="0"/>
                  <a:t>, the transformation could be trivial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/>
                  <a:t>Either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2000" dirty="0"/>
                  <a:t> (dimensionality reduction) …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/>
                  <a:t>… or additional restrictions (overcomplete autoencoders)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Multiple hidden layers can also improve the representation</a:t>
                </a:r>
              </a:p>
            </p:txBody>
          </p:sp>
        </mc:Choice>
        <mc:Fallback xmlns="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blipFill>
                <a:blip r:embed="rId16"/>
                <a:stretch>
                  <a:fillRect l="-1112" r="-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D4FE4A-AE6C-4FFC-A193-97A6F54CF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8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Extracting hierarchical features by considering the hidden layer as inputs </a:t>
            </a:r>
            <a:r>
              <a:rPr lang="en-US" dirty="0">
                <a:sym typeface="Wingdings" panose="05000000000000000000" pitchFamily="2" charset="2"/>
              </a:rPr>
              <a:t> Train each autoencoder separately after each other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D830A-6268-4A68-8C23-1824997C0DE5}"/>
              </a:ext>
            </a:extLst>
          </p:cNvPr>
          <p:cNvGrpSpPr/>
          <p:nvPr/>
        </p:nvGrpSpPr>
        <p:grpSpPr>
          <a:xfrm>
            <a:off x="1005191" y="2898843"/>
            <a:ext cx="4636852" cy="3443146"/>
            <a:chOff x="1005191" y="2898843"/>
            <a:chExt cx="4636852" cy="34431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70E5B3-A24D-4649-B817-28CDA8EB6E2C}"/>
                </a:ext>
              </a:extLst>
            </p:cNvPr>
            <p:cNvGrpSpPr/>
            <p:nvPr/>
          </p:nvGrpSpPr>
          <p:grpSpPr>
            <a:xfrm>
              <a:off x="1005191" y="2898843"/>
              <a:ext cx="748200" cy="3443144"/>
              <a:chOff x="7001150" y="2165334"/>
              <a:chExt cx="787941" cy="362603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E1E0408-C680-4108-865D-4ACB5A1AABEB}"/>
                  </a:ext>
                </a:extLst>
              </p:cNvPr>
              <p:cNvSpPr/>
              <p:nvPr/>
            </p:nvSpPr>
            <p:spPr>
              <a:xfrm>
                <a:off x="7001150" y="2165334"/>
                <a:ext cx="787941" cy="362603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412AF86-7A0C-428C-B4E9-1A1686D431D8}"/>
                  </a:ext>
                </a:extLst>
              </p:cNvPr>
              <p:cNvGrpSpPr/>
              <p:nvPr/>
            </p:nvGrpSpPr>
            <p:grpSpPr>
              <a:xfrm>
                <a:off x="7098427" y="2255593"/>
                <a:ext cx="603115" cy="3436714"/>
                <a:chOff x="6342434" y="2352862"/>
                <a:chExt cx="603115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C78DC-8971-4E6C-824C-5E9E480B9CAA}"/>
                </a:ext>
              </a:extLst>
            </p:cNvPr>
            <p:cNvGrpSpPr/>
            <p:nvPr/>
          </p:nvGrpSpPr>
          <p:grpSpPr>
            <a:xfrm>
              <a:off x="4893843" y="2898844"/>
              <a:ext cx="748200" cy="3443145"/>
              <a:chOff x="10308408" y="2166466"/>
              <a:chExt cx="787941" cy="3626031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8D56D5A-B8AF-4230-B868-374286D9D70D}"/>
                  </a:ext>
                </a:extLst>
              </p:cNvPr>
              <p:cNvSpPr/>
              <p:nvPr/>
            </p:nvSpPr>
            <p:spPr>
              <a:xfrm>
                <a:off x="10308408" y="2166466"/>
                <a:ext cx="787941" cy="362603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EF2DA6-DF46-48EF-9BDC-5E241299C7D8}"/>
                  </a:ext>
                </a:extLst>
              </p:cNvPr>
              <p:cNvGrpSpPr/>
              <p:nvPr/>
            </p:nvGrpSpPr>
            <p:grpSpPr>
              <a:xfrm>
                <a:off x="10405685" y="2256724"/>
                <a:ext cx="603115" cy="3436714"/>
                <a:chOff x="6342434" y="2352862"/>
                <a:chExt cx="603115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E567DB-1FB0-461E-BC07-A0669B4307B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95A4C2-1237-41BC-846D-CB5D3EB7B050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511832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1F10-C999-4F14-AFAC-93217B7E7A1D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DFC671-87C9-4BC4-9EB8-4E76307F3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C75EF8-D3C5-4861-B592-2AE95D21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BC4B2A-01A0-4398-899A-8B0EC4F1009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B643C7-CD40-4D87-9587-089949B8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EDD518-7DD9-473A-A6C7-90B0F2A9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015427-BF2D-40B0-9EA6-CAC8066F52E4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3AEE00-E707-40E1-A908-A8697F4B95B0}"/>
                </a:ext>
              </a:extLst>
            </p:cNvPr>
            <p:cNvGrpSpPr/>
            <p:nvPr/>
          </p:nvGrpSpPr>
          <p:grpSpPr>
            <a:xfrm>
              <a:off x="2949516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8C7F4F-AB7F-4E97-B29A-20EAC7A233FF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B49C150-8A80-4352-BA22-C2321E581B0B}"/>
                  </a:ext>
                </a:extLst>
              </p:cNvPr>
              <p:cNvGrpSpPr/>
              <p:nvPr/>
            </p:nvGrpSpPr>
            <p:grpSpPr>
              <a:xfrm>
                <a:off x="10397620" y="2423224"/>
                <a:ext cx="611180" cy="3097171"/>
                <a:chOff x="6334369" y="2519362"/>
                <a:chExt cx="611180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A7000BF3-0AB0-4393-A483-7A43C45FA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A7000BF3-0AB0-4393-A483-7A43C45FAC4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09028ED-B914-4643-AE71-130983441B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539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09028ED-B914-4643-AE71-130983441B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539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36F021DE-FC50-458C-AB88-EF2DECFF8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4369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36F021DE-FC50-458C-AB88-EF2DECFF82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4369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408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E53DDAA8-85D3-4CE4-B89C-A017E6B4C4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9F2AF1-2034-4744-A74C-2B7DC3B0CCFA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AF430-DDFA-4CB9-8975-2A37AB68C5A4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511832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4B30B7-73E1-4797-9BEF-27CA5ABB231D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AA4348-12E0-4BD2-8DCB-D8AD1D93C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3CE605-3066-446E-814C-DB56A8D3EA25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25557-4AB2-4C0F-A79D-7D426B0ECDE9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F68E86-636C-4DE0-9956-588C9A389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3D0B7B-E944-455E-89CD-C341AC04B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D2FA2E-3086-4FD7-AF3B-144C71CE0248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5E57F3-C7FE-4788-BB12-5C904ED00515}"/>
              </a:ext>
            </a:extLst>
          </p:cNvPr>
          <p:cNvGrpSpPr/>
          <p:nvPr/>
        </p:nvGrpSpPr>
        <p:grpSpPr>
          <a:xfrm>
            <a:off x="6179495" y="3064216"/>
            <a:ext cx="4636852" cy="3112398"/>
            <a:chOff x="6179495" y="3064216"/>
            <a:chExt cx="4636852" cy="311239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CF8F6FC-E9AF-4B14-B7F9-A204AD4AF1AF}"/>
                </a:ext>
              </a:extLst>
            </p:cNvPr>
            <p:cNvGrpSpPr/>
            <p:nvPr/>
          </p:nvGrpSpPr>
          <p:grpSpPr>
            <a:xfrm>
              <a:off x="6179495" y="3064216"/>
              <a:ext cx="748200" cy="3112398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C3A5137D-2131-4C8B-AE58-D54A2792479A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B4B142F-EBCE-4230-BA63-59546072738B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03115" cy="3097171"/>
                <a:chOff x="6342434" y="2519362"/>
                <a:chExt cx="603115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54E85466-C2C8-4020-9653-41DA3E8B98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54E85466-C2C8-4020-9653-41DA3E8B98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C2D5BE7-6FF5-4E6A-93C6-76E3AB70D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C2D5BE7-6FF5-4E6A-93C6-76E3AB70D2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BAF0E84-1905-408B-A0C4-9AF8A710F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BAF0E84-1905-408B-A0C4-9AF8A710FD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l="-408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51A6C1A3-A9C3-4A8A-AAF0-76E9602BA64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B72E9BE-0362-422A-B565-A9FAE8EC830D}"/>
                </a:ext>
              </a:extLst>
            </p:cNvPr>
            <p:cNvGrpSpPr/>
            <p:nvPr/>
          </p:nvGrpSpPr>
          <p:grpSpPr>
            <a:xfrm>
              <a:off x="10068147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93931F03-B7DE-4EBD-9C62-0FC1F5412BEB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B7E4637-4905-4F72-97E0-9FB9C0B1B4E0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03115" cy="3101666"/>
                <a:chOff x="6342434" y="2514866"/>
                <a:chExt cx="603115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D6B4B2F-D77F-456E-AF84-ECA102A16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D6B4B2F-D77F-456E-AF84-ECA102A169E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BCF928F-DE3A-444A-BCC2-C21895A90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BCF928F-DE3A-444A-BCC2-C21895A902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1E4E6814-461A-40C6-8C88-D373B68AC3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1E4E6814-461A-40C6-8C88-D373B68AC3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E21D7E0B-E84E-4D20-93A5-7D070A3B8AB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62A0A14-8716-4B88-9983-4B10A0B8623E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4C4BF04-7692-42AF-B2F3-13A8D737F2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2DC3894-E6DB-46B7-AF1F-A4960C815490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C01BBE-D6B1-4253-B541-90BCBC496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05D5B3C-E337-409F-8D8D-C88A8AF09321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FE323AC-2178-47BA-899F-83987BE93030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8D6BDD-22B7-47B7-BC61-69C854863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378959-E5B1-48B6-B53C-6653DD7D5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D40C34-ED9F-4B54-AD69-31FE0E88B4B9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408E86-1E36-4536-A470-61A11A7870AA}"/>
                </a:ext>
              </a:extLst>
            </p:cNvPr>
            <p:cNvGrpSpPr/>
            <p:nvPr/>
          </p:nvGrpSpPr>
          <p:grpSpPr>
            <a:xfrm>
              <a:off x="8123820" y="3209459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9C28B484-8315-4809-B914-810CFFB4A1C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30193F4-A850-4436-A44F-D2E57181F77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1D780311-8E7B-452E-AB1E-3CCA0F4A3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1D780311-8E7B-452E-AB1E-3CCA0F4A348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EF9B717-AC38-4649-BCD7-40F7FE2F7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EF9B717-AC38-4649-BCD7-40F7FE2F7EA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935DBED-0CED-46EE-A097-514CB0EE6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935DBED-0CED-46EE-A097-514CB0EE60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A53276AE-2DC5-4F16-A2EF-B5FE393B51D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7B5FC6F-C17C-478A-B2A1-4169CB5BBD67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5CA8609-8123-4375-B7FA-DC71BBA614C8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33BAD5F-70EB-4EC7-BF51-26E51B8D20C3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7A9562-A687-441C-84FE-E053E6F94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0EAA693-34CB-4AA4-A29C-11D7D6AF8414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A1082C5-2BC9-4788-A1CB-807904AFD1A2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A4CAF5-684F-4F76-A11D-6E0B49694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630BFB-B2E9-47A3-A444-B8062D5A3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790E4CC-7136-4742-8376-909CC9979E6B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9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Extracting hierarchical features by considering the hidden layer as inputs</a:t>
            </a:r>
            <a:r>
              <a:rPr lang="en-US" dirty="0">
                <a:sym typeface="Wingdings" panose="05000000000000000000" pitchFamily="2" charset="2"/>
              </a:rPr>
              <a:t>  Train each autoencoder separately after each other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8A435B-111C-4E47-9A9F-D3E1F506B7AA}"/>
              </a:ext>
            </a:extLst>
          </p:cNvPr>
          <p:cNvGrpSpPr/>
          <p:nvPr/>
        </p:nvGrpSpPr>
        <p:grpSpPr>
          <a:xfrm>
            <a:off x="1001553" y="3064216"/>
            <a:ext cx="4636852" cy="3112398"/>
            <a:chOff x="1001553" y="3064216"/>
            <a:chExt cx="4636852" cy="311239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373F3F2-4088-437B-A255-595C1A8D936C}"/>
                </a:ext>
              </a:extLst>
            </p:cNvPr>
            <p:cNvGrpSpPr/>
            <p:nvPr/>
          </p:nvGrpSpPr>
          <p:grpSpPr>
            <a:xfrm>
              <a:off x="1001553" y="3064216"/>
              <a:ext cx="748200" cy="3112398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59312887-B501-47B3-B685-1498A4CC347F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9D3B2C95-19BB-4087-A616-A53C2C1EAEFB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03115" cy="3097171"/>
                <a:chOff x="6342434" y="2519362"/>
                <a:chExt cx="603115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E7A20C8F-3515-421C-831E-6869489BC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E7A20C8F-3515-421C-831E-6869489BC50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E99167F-99E7-437A-BE1C-17C49608C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E99167F-99E7-437A-BE1C-17C49608CB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94D15372-F0A5-4DDA-B34F-8F7BDCA15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94D15372-F0A5-4DDA-B34F-8F7BDCA150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306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692C4E3D-5A82-4E2B-B0D4-2D34405AAC0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4206951-67C8-4A1C-8503-422D123DEE9A}"/>
                </a:ext>
              </a:extLst>
            </p:cNvPr>
            <p:cNvGrpSpPr/>
            <p:nvPr/>
          </p:nvGrpSpPr>
          <p:grpSpPr>
            <a:xfrm>
              <a:off x="4890205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243542E9-1857-490A-9F38-4660BA87A340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B14B149-2417-453B-B53E-3F90A1089841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03115" cy="3101666"/>
                <a:chOff x="6342434" y="2514866"/>
                <a:chExt cx="603115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DBD86113-9BB3-40E7-9B84-2E265E204B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DBD86113-9BB3-40E7-9B84-2E265E204BC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D983ABD-02D8-4EA9-BB12-F4B74EDE2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D983ABD-02D8-4EA9-BB12-F4B74EDE2B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1FCDF255-9BC8-4929-8736-62A18EA06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1FCDF255-9BC8-4929-8736-62A18EA06D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814495EB-ECC6-4632-938B-567383E28E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59DDD08-4A5D-4AEA-AC73-399C66E5F95E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1177089-82AA-4D02-BEEE-E9F2FA521D88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9B3927A-DD05-4CA1-9768-03D1D9A6E090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C7C7DC91-1B34-431E-A21C-027F75E74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82AFA7C-2A30-4007-A889-7BEE1518BB9C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782558D-4640-40C4-B303-286C60E6923A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3AAD756D-87B3-4E4F-98EA-1ABB67C39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EDCA977-2310-441F-BAB4-6A5C040B0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02E532D0-1A9A-4729-A00D-4DF12FAE21C2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C1D6D9D-16A6-4C72-A9D0-8582AD634573}"/>
                </a:ext>
              </a:extLst>
            </p:cNvPr>
            <p:cNvGrpSpPr/>
            <p:nvPr/>
          </p:nvGrpSpPr>
          <p:grpSpPr>
            <a:xfrm>
              <a:off x="2945878" y="3209459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3E35D99-7BA6-4844-8878-7AF525981DDB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05181145-AA40-461B-92B6-1ED32090F4E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44B19AE9-D14A-48D1-9629-3B852DC999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44B19AE9-D14A-48D1-9629-3B852DC999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DDB55884-7539-494F-AA4E-F4326C6C9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DDB55884-7539-494F-AA4E-F4326C6C9C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8D636429-94C0-4152-9CE0-E333216CF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8D636429-94C0-4152-9CE0-E333216CF3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7A5C48E7-558D-432D-A69E-0290F01D0C0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44CFAAE-8EC6-4889-BBC8-D79F64A61F6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7792AE4-7288-4327-A1CB-FEFACE82F52D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295E8C6-1320-4F77-8F80-41A980D8B98B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B1C91BC-1EBA-49DE-934D-23A674574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64E2FFD-78DC-4775-8124-387C281994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2AE484DD-092C-4983-AA4A-FC814DCFB172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C45451D-F5F4-4FF4-BB79-1E4E734A1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20EF1775-C938-48A5-95CC-D4BF99685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78F87A7-CF85-48AD-9726-0ED877EE015F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788260-5AE7-41CE-959B-394D7ACCD044}"/>
              </a:ext>
            </a:extLst>
          </p:cNvPr>
          <p:cNvGrpSpPr/>
          <p:nvPr/>
        </p:nvGrpSpPr>
        <p:grpSpPr>
          <a:xfrm>
            <a:off x="6175859" y="3203210"/>
            <a:ext cx="4636850" cy="2826249"/>
            <a:chOff x="6175859" y="3203210"/>
            <a:chExt cx="4636850" cy="2826249"/>
          </a:xfrm>
        </p:grpSpPr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22B9CBC-9180-4C2C-85D0-FEECBC440486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605510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98CB8D4-4658-4AAC-BC82-49304C932F28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50991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EA6DA9E-E57A-4D08-A2D1-0FC1B7CDB122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700990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117052CC-572B-4730-A9B9-7941B9FE7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3654790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281A08A7-2C6F-4A14-B808-B00B218E8B6A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426656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8AD17CB-A62D-47CF-830E-CAF857C8860D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4354192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686E62ED-E935-4E40-AB66-7D4B2602A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3812293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4D5900D-5EA5-4E54-B88E-C4A3C917A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4415317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7E329694-6A4B-484D-8E90-E4340411AFEC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565395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06B8E38-0377-4E1E-8654-59019F81EA3A}"/>
                </a:ext>
              </a:extLst>
            </p:cNvPr>
            <p:cNvGrpSpPr/>
            <p:nvPr/>
          </p:nvGrpSpPr>
          <p:grpSpPr>
            <a:xfrm>
              <a:off x="8120184" y="3346319"/>
              <a:ext cx="748200" cy="2544368"/>
              <a:chOff x="10308408" y="2639723"/>
              <a:chExt cx="787941" cy="267951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AD29C083-0FB2-417A-885F-5E1CFFD2AE49}"/>
                  </a:ext>
                </a:extLst>
              </p:cNvPr>
              <p:cNvSpPr/>
              <p:nvPr/>
            </p:nvSpPr>
            <p:spPr>
              <a:xfrm>
                <a:off x="10308408" y="2639723"/>
                <a:ext cx="787941" cy="267951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7AA57F58-EAA1-4262-84D6-20B6671D4C7C}"/>
                  </a:ext>
                </a:extLst>
              </p:cNvPr>
              <p:cNvGrpSpPr/>
              <p:nvPr/>
            </p:nvGrpSpPr>
            <p:grpSpPr>
              <a:xfrm>
                <a:off x="10405685" y="2730948"/>
                <a:ext cx="603115" cy="2464770"/>
                <a:chOff x="6342434" y="2827086"/>
                <a:chExt cx="603115" cy="24647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905A2332-8118-44B3-8E72-99FD4D5C5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905A2332-8118-44B3-8E72-99FD4D5C5A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93DF0B64-4D85-4F88-9A5B-2804FBD29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93DF0B64-4D85-4F88-9A5B-2804FBD295B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E431F9FB-636A-4849-91F7-4BD926155C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E431F9FB-636A-4849-91F7-4BD926155C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l="-1020"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D934CBB0-BEAA-4904-8B97-3FFA533D70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8EA43866-DFBE-42AA-96E5-9E35E9A6E34F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605510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30A03B33-2B63-4F2F-A7DF-2D800FB25372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50991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8DA8368E-F3D3-4C96-B4DC-8F72FB06684F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700990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4B042BD-39F0-41B5-98B0-FC4F21787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3654790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C44D203-846F-4599-9998-4D9926DB230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426656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6130F4-AE73-4945-BD0C-5371C3BAD71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4354192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9E06FCC0-EB5A-4123-9FD0-B0D221F43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3812293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E51612B-54F8-4501-BCA1-DA505FAE7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4415317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A422A52-D3FF-4E6B-85CC-8BDD36FC0629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565395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421D917-07B2-4780-93A5-240A9835C560}"/>
                </a:ext>
              </a:extLst>
            </p:cNvPr>
            <p:cNvGrpSpPr/>
            <p:nvPr/>
          </p:nvGrpSpPr>
          <p:grpSpPr>
            <a:xfrm>
              <a:off x="6175859" y="3207547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EC01BD4C-97CF-4F07-AA90-934B0F6D33A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02FD01C8-D0FA-489F-8151-1E5B79AE112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3D82B1C2-3305-4C48-AD1B-841332D1C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3D82B1C2-3305-4C48-AD1B-841332D1CA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EB2D4B4A-389C-4D86-B9DA-62314FE68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EB2D4B4A-389C-4D86-B9DA-62314FE6872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72CF7693-D10E-4F4B-B129-B3A3A7B737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72CF7693-D10E-4F4B-B129-B3A3A7B737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2AD8E573-DEA7-4204-82A2-DED870DFFA3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5E2C4035-545D-4DD6-81CB-7A42F6C37005}"/>
                </a:ext>
              </a:extLst>
            </p:cNvPr>
            <p:cNvGrpSpPr/>
            <p:nvPr/>
          </p:nvGrpSpPr>
          <p:grpSpPr>
            <a:xfrm>
              <a:off x="10064509" y="3203210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68920649-CB61-4789-82AD-7BCBD4DCC4D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EE4A8927-5CCA-48DE-BBE8-580B29A0F9D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6803C86-7023-497D-99E9-747B07080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6803C86-7023-497D-99E9-747B07080A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A45DDBC-1ABB-4FF4-B330-793B40B9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A45DDBC-1ABB-4FF4-B330-793B40B9A9B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D2CB8D89-B8F5-4B43-AFE5-53514FB99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D2CB8D89-B8F5-4B43-AFE5-53514FB996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585B896F-8022-4779-81C7-E781DB595B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66400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Stacking them into each other leads to a hierarchical representation (Lee et.al., 2011)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4E96F4A-377D-4831-B92D-61282F992F60}"/>
              </a:ext>
            </a:extLst>
          </p:cNvPr>
          <p:cNvGrpSpPr/>
          <p:nvPr/>
        </p:nvGrpSpPr>
        <p:grpSpPr>
          <a:xfrm>
            <a:off x="838201" y="2835946"/>
            <a:ext cx="10515600" cy="2929418"/>
            <a:chOff x="1014919" y="3115545"/>
            <a:chExt cx="10803934" cy="30097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70E5B3-A24D-4649-B817-28CDA8EB6E2C}"/>
                </a:ext>
              </a:extLst>
            </p:cNvPr>
            <p:cNvGrpSpPr/>
            <p:nvPr/>
          </p:nvGrpSpPr>
          <p:grpSpPr>
            <a:xfrm>
              <a:off x="1014919" y="3115545"/>
              <a:ext cx="654021" cy="3009740"/>
              <a:chOff x="7001150" y="2165334"/>
              <a:chExt cx="787941" cy="362603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E1E0408-C680-4108-865D-4ACB5A1AABEB}"/>
                  </a:ext>
                </a:extLst>
              </p:cNvPr>
              <p:cNvSpPr/>
              <p:nvPr/>
            </p:nvSpPr>
            <p:spPr>
              <a:xfrm>
                <a:off x="7001150" y="2165334"/>
                <a:ext cx="787941" cy="362603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412AF86-7A0C-428C-B4E9-1A1686D431D8}"/>
                  </a:ext>
                </a:extLst>
              </p:cNvPr>
              <p:cNvGrpSpPr/>
              <p:nvPr/>
            </p:nvGrpSpPr>
            <p:grpSpPr>
              <a:xfrm>
                <a:off x="7098427" y="2255593"/>
                <a:ext cx="613301" cy="3436714"/>
                <a:chOff x="6342434" y="2352862"/>
                <a:chExt cx="613301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C78DC-8971-4E6C-824C-5E9E480B9CAA}"/>
                </a:ext>
              </a:extLst>
            </p:cNvPr>
            <p:cNvGrpSpPr/>
            <p:nvPr/>
          </p:nvGrpSpPr>
          <p:grpSpPr>
            <a:xfrm>
              <a:off x="11164832" y="3115546"/>
              <a:ext cx="654021" cy="3009741"/>
              <a:chOff x="10308408" y="2166466"/>
              <a:chExt cx="787941" cy="3626031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8D56D5A-B8AF-4230-B868-374286D9D70D}"/>
                  </a:ext>
                </a:extLst>
              </p:cNvPr>
              <p:cNvSpPr/>
              <p:nvPr/>
            </p:nvSpPr>
            <p:spPr>
              <a:xfrm>
                <a:off x="10308408" y="2166466"/>
                <a:ext cx="787941" cy="362603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EF2DA6-DF46-48EF-9BDC-5E241299C7D8}"/>
                  </a:ext>
                </a:extLst>
              </p:cNvPr>
              <p:cNvGrpSpPr/>
              <p:nvPr/>
            </p:nvGrpSpPr>
            <p:grpSpPr>
              <a:xfrm>
                <a:off x="10405685" y="2256724"/>
                <a:ext cx="613301" cy="3436714"/>
                <a:chOff x="6342434" y="2352862"/>
                <a:chExt cx="613301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E567DB-1FB0-461E-BC07-A0669B4307B8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734932"/>
              <a:ext cx="972896" cy="530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95A4C2-1237-41BC-846D-CB5D3EB7B050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651374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1F10-C999-4F14-AFAC-93217B7E7A1D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818394"/>
              <a:ext cx="972896" cy="1473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DFC671-87C9-4BC4-9EB8-4E76307F3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3778009"/>
              <a:ext cx="972895" cy="423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C75EF8-D3C5-4861-B592-2AE95D21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4312779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BC4B2A-01A0-4398-899A-8B0EC4F10098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4389374"/>
              <a:ext cx="972896" cy="1050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B643C7-CD40-4D87-9587-089949B8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3915686"/>
              <a:ext cx="972895" cy="1483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EDD518-7DD9-473A-A6C7-90B0F2A9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4442805"/>
              <a:ext cx="972896" cy="1018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015427-BF2D-40B0-9EA6-CAC8066F52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5525532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9F2AF1-2034-4744-A74C-2B7DC3B0CCFA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734932"/>
              <a:ext cx="972896" cy="530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AF430-DDFA-4CB9-8975-2A37AB68C5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651374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4B30B7-73E1-4797-9BEF-27CA5ABB2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818394"/>
              <a:ext cx="972896" cy="1473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AA4348-12E0-4BD2-8DCB-D8AD1D93C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3778009"/>
              <a:ext cx="972895" cy="423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3CE605-3066-446E-814C-DB56A8D3EA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4312779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25557-4AB2-4C0F-A79D-7D426B0ECDE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4389374"/>
              <a:ext cx="972896" cy="1050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F68E86-636C-4DE0-9956-588C9A389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3915686"/>
              <a:ext cx="972895" cy="1483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3D0B7B-E944-455E-89CD-C341AC04B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4442805"/>
              <a:ext cx="972896" cy="1018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D2FA2E-3086-4FD7-AF3B-144C71CE0248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5525532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C8A90C0-D214-439B-86E7-C4779C861B34}"/>
                </a:ext>
              </a:extLst>
            </p:cNvPr>
            <p:cNvGrpSpPr/>
            <p:nvPr/>
          </p:nvGrpSpPr>
          <p:grpSpPr>
            <a:xfrm>
              <a:off x="2664112" y="3260102"/>
              <a:ext cx="654019" cy="2720622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CFF5FCC4-9F20-4493-B0D3-C1FE18CD26E9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A5F8C3A-8237-4F06-928E-31C2E0595966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13302" cy="3097171"/>
                <a:chOff x="6342434" y="2519362"/>
                <a:chExt cx="613302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F2D9DB39-8B2E-452A-B431-C30470BD73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F2D9DB39-8B2E-452A-B431-C30470BD73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8CDDE745-3044-4613-905C-BB181BBE6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8CDDE745-3044-4613-905C-BB181BBE611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456998B-77BA-4E39-BD14-E120CE9187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456998B-77BA-4E39-BD14-E120CE9187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238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526E01BB-8DD5-4CE8-9E4F-1FFAAF5562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2"/>
                      <a:ext cx="539203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526E01BB-8DD5-4CE8-9E4F-1FFAAF55625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2"/>
                      <a:ext cx="539203" cy="48203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64B9991-E50E-4E6E-803D-DAA90AD700C1}"/>
                </a:ext>
              </a:extLst>
            </p:cNvPr>
            <p:cNvGrpSpPr/>
            <p:nvPr/>
          </p:nvGrpSpPr>
          <p:grpSpPr>
            <a:xfrm>
              <a:off x="9442972" y="3260102"/>
              <a:ext cx="654019" cy="2720622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50B3DBD8-7F22-409D-A100-5CC039D45949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2F434C6-F0EE-4363-A786-BAC95FCFF717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13302" cy="3101666"/>
                <a:chOff x="6342434" y="2514866"/>
                <a:chExt cx="613302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03EF3F06-3D8D-4940-8A88-0F383CB4F1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03EF3F06-3D8D-4940-8A88-0F383CB4F1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6E0DDB2-DCA9-4FEF-90E6-CB5C5D0C9B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6E0DDB2-DCA9-4FEF-90E6-CB5C5D0C9B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90A3EC3B-06D5-470F-967E-B9D412BB5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90A3EC3B-06D5-470F-967E-B9D412BB5D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238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4AFE5A29-0058-4C58-A71C-F8B4DD74D6E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1"/>
                      <a:ext cx="539203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4AFE5A29-0058-4C58-A71C-F8B4DD74D6E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1"/>
                      <a:ext cx="539203" cy="48203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32396D4-9BB9-433F-8631-9CC06FC2C64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734931"/>
              <a:ext cx="972894" cy="530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910AD57-BBE1-464F-BB58-F9A0B88656B8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651373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8EF7508-895D-4995-91FE-11CD2EAC7720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818393"/>
              <a:ext cx="972894" cy="1473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E135B97-C825-46D8-9395-1EB245D38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3778008"/>
              <a:ext cx="972893" cy="42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BFCC818-1C0F-41D5-BA37-AAA8DC6F9F53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4312777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992BFA9-0AD0-4193-9022-DDB85DF20619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4389372"/>
              <a:ext cx="972894" cy="10500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FCBAB6A-D39E-44C4-8954-126BCFDFC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3915685"/>
              <a:ext cx="972893" cy="1483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3708E1C-EA4C-4203-A40E-F4E326AD8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4442803"/>
              <a:ext cx="972894" cy="1018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DE6C04C-7058-47AE-902E-6C59EF19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5525528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3171642-775E-4DAF-A10D-858EC2ACE134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734931"/>
              <a:ext cx="972894" cy="530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F8691D3-5241-4661-A83D-B082ABEDF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651373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377A56B-3DD7-4401-994B-A003E95134E9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818393"/>
              <a:ext cx="972894" cy="1473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3BE5C50-901C-4797-BBB8-4F12C2BFD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3778008"/>
              <a:ext cx="972893" cy="42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1A361272-E97C-45E1-B055-C6F0FDE8C353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4312777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DBE79CBA-C21A-4F71-9EC4-8B8C6E8790E6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4389372"/>
              <a:ext cx="972894" cy="10500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23A650A-EA76-4582-A384-D397A65A3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3915685"/>
              <a:ext cx="972893" cy="1483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6801573D-E709-41F1-AC1B-F8F7290DF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4442803"/>
              <a:ext cx="972894" cy="1018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0178DC5-CE60-44A5-8923-EDE176C2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5525528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BBB1C53-EAA9-43AE-866D-5D3A0005C11B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741529"/>
              <a:ext cx="971121" cy="529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F7557F1-2DBD-449F-9F8D-785BDC56ACB9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658123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4A3EE18-B072-415E-B751-B56E78F769F3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824839"/>
              <a:ext cx="971121" cy="1471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68D6354D-547A-4B6D-BD49-9F4D39CAE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3784528"/>
              <a:ext cx="971120" cy="422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5CFB555-8581-442B-9A36-9E4BAD81059E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4318322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D5E6974-15F1-4177-B774-AD80B22EC985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4394778"/>
              <a:ext cx="971121" cy="1048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EEE7BC8-8815-4E6A-ADB6-BFC1E3F0F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3921954"/>
              <a:ext cx="971120" cy="1480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43D0C1E0-DD36-465B-A62E-8839096B2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4448111"/>
              <a:ext cx="971121" cy="1017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79618003-4279-4B09-BD18-1BE1602BF0A7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5528864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52F1B4-5078-45F6-9A02-3898DFCD98E9}"/>
                </a:ext>
              </a:extLst>
            </p:cNvPr>
            <p:cNvGrpSpPr/>
            <p:nvPr/>
          </p:nvGrpSpPr>
          <p:grpSpPr>
            <a:xfrm>
              <a:off x="6029419" y="3515377"/>
              <a:ext cx="652828" cy="2220041"/>
              <a:chOff x="10308408" y="2639723"/>
              <a:chExt cx="787941" cy="267951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1B88B747-8E88-460A-8BBB-C9FD6CC2A0A9}"/>
                  </a:ext>
                </a:extLst>
              </p:cNvPr>
              <p:cNvSpPr/>
              <p:nvPr/>
            </p:nvSpPr>
            <p:spPr>
              <a:xfrm>
                <a:off x="10308408" y="2639723"/>
                <a:ext cx="787941" cy="267951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8DDA1073-9004-40D2-9B47-D1420151D00E}"/>
                  </a:ext>
                </a:extLst>
              </p:cNvPr>
              <p:cNvGrpSpPr/>
              <p:nvPr/>
            </p:nvGrpSpPr>
            <p:grpSpPr>
              <a:xfrm>
                <a:off x="10405685" y="2730948"/>
                <a:ext cx="613742" cy="2464770"/>
                <a:chOff x="6342434" y="2827086"/>
                <a:chExt cx="613742" cy="24647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87F5A0A1-E577-4D11-946E-0C2CF8550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87F5A0A1-E577-4D11-946E-0C2CF8550FF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b="-35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A42D64A6-4A3C-4318-8B09-70A7C9F17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A42D64A6-4A3C-4318-8B09-70A7C9F17E9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 b="-3614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EDD7ACCA-F4F6-4097-8A88-35327B8D1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EDD7ACCA-F4F6-4097-8A88-35327B8D1B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 b="-35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D4A6A0B0-7CA9-4E27-A9DA-BA6E468AAA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2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D4A6A0B0-7CA9-4E27-A9DA-BA6E468AAAC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2"/>
                      <a:ext cx="540187" cy="48291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38844FC-5CEC-4A1E-9C86-CA556B6D2C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741529"/>
              <a:ext cx="971121" cy="529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BE92052-7AE0-41B5-B5B4-DA032022D9C3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658123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1453E63-A45D-47D0-8549-252806E6D89D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824839"/>
              <a:ext cx="971121" cy="1471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A01B510D-02FF-4458-9826-75F6C1AC9A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3784528"/>
              <a:ext cx="971120" cy="422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30B71A4-1DFC-4A91-A687-6CC544362405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4318322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F903EF-5FEA-483C-9ED9-85F9920E52E4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4394778"/>
              <a:ext cx="971121" cy="1048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F33BD96-9A64-4599-A372-9C91488D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3921954"/>
              <a:ext cx="971120" cy="1480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E18A267-21AC-43C3-A3AA-DCEE2A5D4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4448111"/>
              <a:ext cx="971121" cy="1017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46E3BA3-B914-4D59-A3A9-D2B7197B3FE9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5528864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16AC678-0768-4458-9CF7-9BDA71C2029B}"/>
                </a:ext>
              </a:extLst>
            </p:cNvPr>
            <p:cNvGrpSpPr/>
            <p:nvPr/>
          </p:nvGrpSpPr>
          <p:grpSpPr>
            <a:xfrm>
              <a:off x="4332934" y="3394294"/>
              <a:ext cx="652828" cy="2462207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2E594862-2804-42E4-92C3-164D7F2BE77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E46D966-6FF5-483D-BA3B-1308A730751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13742" cy="2827506"/>
                <a:chOff x="6342434" y="2660514"/>
                <a:chExt cx="613742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5D880484-7646-4154-9E40-2BD657612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5D880484-7646-4154-9E40-2BD6576127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F4DD5CB-8808-4AFB-94E2-BF749448A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F4DD5CB-8808-4AFB-94E2-BF749448A9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F87EE60-2D59-4992-B31B-BE9B1C9A5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F87EE60-2D59-4992-B31B-BE9B1C9A51B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DBCB023C-35C8-4235-8B3D-81BA3DED726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DBCB023C-35C8-4235-8B3D-81BA3DED72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9EA0D6B-BA7A-412C-9315-0E460F545134}"/>
                </a:ext>
              </a:extLst>
            </p:cNvPr>
            <p:cNvGrpSpPr/>
            <p:nvPr/>
          </p:nvGrpSpPr>
          <p:grpSpPr>
            <a:xfrm>
              <a:off x="7725903" y="3390510"/>
              <a:ext cx="652828" cy="2462207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7ADA5DB4-4958-4F36-AFD2-7F9C5D9F53F7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F4D186DF-285C-45E0-A218-5CE7FEFDEF8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13742" cy="2827506"/>
                <a:chOff x="6342434" y="2660514"/>
                <a:chExt cx="613742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91FA6CC4-F565-4D9A-8375-CB7A966F9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91FA6CC4-F565-4D9A-8375-CB7A966F936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DC5076B4-EEA3-4719-82B6-2A085E06B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DC5076B4-EEA3-4719-82B6-2A085E06B1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208617A1-668F-41BC-A7C7-5B408DDB82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208617A1-668F-41BC-A7C7-5B408DDB82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54C20AE6-FECA-495F-9255-2E7FF98BF1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54C20AE6-FECA-495F-9255-2E7FF98BF1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5363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Stacking them into each other leads to a hierarchical representation (Lee et.al., 2011)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11E4DCCB-1F03-4A01-A4B2-65103461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48" y="2655587"/>
            <a:ext cx="7646504" cy="3857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9A8C923-A079-44CB-8ECB-1FD02C64B34D}"/>
                  </a:ext>
                </a:extLst>
              </p:cNvPr>
              <p:cNvSpPr/>
              <p:nvPr/>
            </p:nvSpPr>
            <p:spPr>
              <a:xfrm>
                <a:off x="1715153" y="5820495"/>
                <a:ext cx="487247" cy="487247"/>
              </a:xfrm>
              <a:prstGeom prst="ellipse">
                <a:avLst/>
              </a:prstGeom>
              <a:solidFill>
                <a:schemeClr val="accent4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9A8C923-A079-44CB-8ECB-1FD02C64B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3" y="5820495"/>
                <a:ext cx="487247" cy="4872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FD3E175-68E6-4A17-AE29-E97140C5DE02}"/>
                  </a:ext>
                </a:extLst>
              </p:cNvPr>
              <p:cNvSpPr/>
              <p:nvPr/>
            </p:nvSpPr>
            <p:spPr>
              <a:xfrm>
                <a:off x="1715153" y="4584130"/>
                <a:ext cx="486359" cy="48635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FD3E175-68E6-4A17-AE29-E97140C5D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3" y="4584130"/>
                <a:ext cx="486359" cy="48635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039156-0537-438F-B0BD-8B7661C65AA4}"/>
                  </a:ext>
                </a:extLst>
              </p:cNvPr>
              <p:cNvSpPr/>
              <p:nvPr/>
            </p:nvSpPr>
            <p:spPr>
              <a:xfrm>
                <a:off x="1715154" y="3079040"/>
                <a:ext cx="486359" cy="4863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039156-0537-438F-B0BD-8B7661C65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4" y="3079040"/>
                <a:ext cx="486359" cy="486359"/>
              </a:xfrm>
              <a:prstGeom prst="ellipse">
                <a:avLst/>
              </a:prstGeom>
              <a:blipFill>
                <a:blip r:embed="rId5"/>
                <a:stretch>
                  <a:fillRect b="-23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78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A75A-D06D-4C70-814F-1821C0A4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86662-9977-4D17-8F37-E5EECBD83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Apply clustering in the lower-dimensional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378D2-9685-435A-AB3A-F33949305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1878D-06A1-4256-AF26-9EA8519E8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53"/>
          <a:stretch/>
        </p:blipFill>
        <p:spPr>
          <a:xfrm>
            <a:off x="2258062" y="2923994"/>
            <a:ext cx="7675876" cy="2819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D0E-2A69-48E1-A20B-8BA720FF4695}"/>
              </a:ext>
            </a:extLst>
          </p:cNvPr>
          <p:cNvSpPr txBox="1"/>
          <p:nvPr/>
        </p:nvSpPr>
        <p:spPr>
          <a:xfrm>
            <a:off x="2683366" y="2600870"/>
            <a:ext cx="6596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Clustering results on the MNIST dataset (t-SNE visualization)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C9C2C-7732-443A-9024-737C37147B30}"/>
              </a:ext>
            </a:extLst>
          </p:cNvPr>
          <p:cNvSpPr txBox="1"/>
          <p:nvPr/>
        </p:nvSpPr>
        <p:spPr>
          <a:xfrm>
            <a:off x="2384535" y="5727518"/>
            <a:ext cx="280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K-means in the input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80600-4576-4AD2-878E-BF9C33987F98}"/>
              </a:ext>
            </a:extLst>
          </p:cNvPr>
          <p:cNvSpPr txBox="1"/>
          <p:nvPr/>
        </p:nvSpPr>
        <p:spPr>
          <a:xfrm>
            <a:off x="6522675" y="5731281"/>
            <a:ext cx="280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K-means in the embedded space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F51E5-AEA8-46C5-903C-F662679F8915}"/>
              </a:ext>
            </a:extLst>
          </p:cNvPr>
          <p:cNvGrpSpPr/>
          <p:nvPr/>
        </p:nvGrpSpPr>
        <p:grpSpPr>
          <a:xfrm>
            <a:off x="9208983" y="245201"/>
            <a:ext cx="2572215" cy="1565409"/>
            <a:chOff x="7894533" y="245201"/>
            <a:chExt cx="2572215" cy="156540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9FB55CD-0222-43F0-B149-81738066BF06}"/>
                </a:ext>
              </a:extLst>
            </p:cNvPr>
            <p:cNvGrpSpPr/>
            <p:nvPr/>
          </p:nvGrpSpPr>
          <p:grpSpPr>
            <a:xfrm>
              <a:off x="7894533" y="245201"/>
              <a:ext cx="415051" cy="1565409"/>
              <a:chOff x="7001150" y="2492449"/>
              <a:chExt cx="787941" cy="2971801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1DC4626E-E4F1-473F-AD64-71763821029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6C24917-CF3B-40CF-96A7-E67BDFB5FDB1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9241D4D3-C0EF-409E-A005-CA73A7DB4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6642EBCA-3C84-492E-9819-34BCE609D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17A21795-A726-416F-8F3F-8A1092E7F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7ECDA192-25C9-46E0-A353-EB9C5E7118E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7ECDA192-25C9-46E0-A353-EB9C5E7118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E9647B-B276-47B1-8179-AD9797CB3772}"/>
                </a:ext>
              </a:extLst>
            </p:cNvPr>
            <p:cNvGrpSpPr/>
            <p:nvPr/>
          </p:nvGrpSpPr>
          <p:grpSpPr>
            <a:xfrm>
              <a:off x="10051697" y="245201"/>
              <a:ext cx="415051" cy="1565409"/>
              <a:chOff x="10308408" y="2493580"/>
              <a:chExt cx="787941" cy="2971801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98CC21F9-94BF-49FE-8C17-A667D5379D8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F2881C6-49AB-44B1-8DD7-42CE653909FF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A6F4DF2-229C-445F-8EB8-EFA1001ED8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A6F4DF2-229C-445F-8EB8-EFA1001ED8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F4D1EB6B-9797-44F4-911E-CAD2C6170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F4D1EB6B-9797-44F4-911E-CAD2C617001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60E0D2D-1E23-49E9-B135-E42F42DD7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60E0D2D-1E23-49E9-B135-E42F42DD71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786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E7EAB30E-C189-4E60-AE80-0F415633BDA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E7EAB30E-C189-4E60-AE80-0F415633BD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916CBE-5C31-4F3E-BAD4-166E79ACA23A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D97AE1A-DCD5-4DB1-9DB0-3D805B71DBA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EE54D92-415E-40DD-8817-B1663C0B9ECB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468494A-6F77-4B1D-AB79-E7EFC3D0B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6B432C4-E6DA-4B75-B8FF-CD7F68487F38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D700532-FA82-4726-ABDF-69E511A94F6E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58AA899-DDCC-4115-A861-80B1B4182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FF6C385-AB55-4255-A8C2-F1D7435FD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F781D37-BFBB-44EA-B9B9-79B02F3A0D5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FCFE6FC-9970-48C7-B906-3EC95B901119}"/>
                </a:ext>
              </a:extLst>
            </p:cNvPr>
            <p:cNvGrpSpPr/>
            <p:nvPr/>
          </p:nvGrpSpPr>
          <p:grpSpPr>
            <a:xfrm>
              <a:off x="8973115" y="245201"/>
              <a:ext cx="415051" cy="1565409"/>
              <a:chOff x="10308408" y="2493580"/>
              <a:chExt cx="787941" cy="2971801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A4823E04-F820-44C9-920F-24BCC01ACCB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1D578DF-BB51-4F69-8EDA-CFFCCB29658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10E43C10-3409-42CC-894D-6257A9D0B5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EB03597-2ABA-473D-9E37-E63C67103A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62B9D1A5-7F87-4212-ABD2-FE6CD2B046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4F10671-D579-469E-9539-A6F4033D38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4F10671-D579-469E-9539-A6F4033D38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581ACE5-128C-45AB-A501-70D3BB9C10BC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B00699-94A8-44CE-B180-E682705EC76D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67ABD3-FA79-410E-89F3-F67E31F341BE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E83771A-8D3D-4D0D-ABCC-AF5689319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71EFC11-1C44-47AA-993D-8CB8D47A04D0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74B7489-20E9-4773-BE2A-2223E22F1E7D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DCCA85C-715F-4158-9FBF-B6EE481BC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BBD943E-EF79-4E99-885B-C8FF916AB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8142794-4735-470A-8E65-73BB75FF0C98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036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Regularizations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238DB-F647-4960-86A5-DB5F2B7B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B2753B8-8006-4A0F-BC94-A9DD7F3D97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Reconstruction is often not an ideal objective for good feature representations</a:t>
                </a:r>
              </a:p>
              <a:p>
                <a:pPr marL="50800" indent="0">
                  <a:buNone/>
                </a:pPr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Regularization constraints can promote certain desired properties: 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No large weight values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Sparse hidden activations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Noise robustness</a:t>
                </a:r>
              </a:p>
              <a:p>
                <a:pPr marL="50800" indent="0">
                  <a:buNone/>
                </a:pPr>
                <a:endParaRPr lang="en-US" sz="18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Formally, this means we add a regularization function to the loss: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a hyperparameter that weighs the importance of the regularization over the reconstruction loss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B2753B8-8006-4A0F-BC94-A9DD7F3D9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1CD3F6-65C2-49E0-A066-C062BE2DF0DE}"/>
              </a:ext>
            </a:extLst>
          </p:cNvPr>
          <p:cNvGrpSpPr/>
          <p:nvPr/>
        </p:nvGrpSpPr>
        <p:grpSpPr>
          <a:xfrm>
            <a:off x="6658908" y="245201"/>
            <a:ext cx="5043466" cy="1565409"/>
            <a:chOff x="6658908" y="245201"/>
            <a:chExt cx="5043466" cy="15654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127AF0-CB43-4FF3-A02E-79823D3896EE}"/>
                </a:ext>
              </a:extLst>
            </p:cNvPr>
            <p:cNvGrpSpPr/>
            <p:nvPr/>
          </p:nvGrpSpPr>
          <p:grpSpPr>
            <a:xfrm>
              <a:off x="7894533" y="245201"/>
              <a:ext cx="415051" cy="1565409"/>
              <a:chOff x="7001150" y="2492449"/>
              <a:chExt cx="787941" cy="297180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13EC0A5-FC2C-43B5-B169-62886EBE1FA2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A0E8A6B-5ACB-4E66-93A1-87C3B2265FE6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1BAAAA3F-9504-4231-9D42-5218FBD85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45F975A-8F5C-4554-883F-A7946437F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0983D934-AE64-4A5B-8A7A-272C4BBB3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D2197B88-4847-409C-8B08-4279F120EA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D2197B88-4847-409C-8B08-4279F120EA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7A69C3-6F4D-4949-BBD2-151EB6E22CDF}"/>
                </a:ext>
              </a:extLst>
            </p:cNvPr>
            <p:cNvGrpSpPr/>
            <p:nvPr/>
          </p:nvGrpSpPr>
          <p:grpSpPr>
            <a:xfrm>
              <a:off x="10051697" y="245201"/>
              <a:ext cx="415051" cy="1565409"/>
              <a:chOff x="10308408" y="2493580"/>
              <a:chExt cx="787941" cy="297180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D0EAABA-AB8F-4595-B233-FD85AEC6E90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59F49E-CEF6-4788-AE1C-C9B6DBA3E75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C1FA1A27-BB95-4EFD-9890-CCA3750FD7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C1FA1A27-BB95-4EFD-9890-CCA3750FD7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02EFFFF-75F5-4BCC-8426-0EDBE47EB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02EFFFF-75F5-4BCC-8426-0EDBE47EB25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A99DCBCB-99BB-4ACE-B94B-5FC373DBE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A99DCBCB-99BB-4ACE-B94B-5FC373DBE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06301-3355-463F-B7C0-E70E4AA398E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06301-3355-463F-B7C0-E70E4AA398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281287-4FE7-4133-B348-6B0F2A3432A3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6F2841-E0CC-41E3-BF02-7E00058B57BF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CF9CF2-FB1D-4B7B-934E-40B469EB9DF2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909FA44-1F3A-4B46-A430-96C65A573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A03CC3-4A8F-4AA1-8124-20CF841C2A79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52D91D-23A2-4FEE-A6F7-C9690016830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8763E3-22A8-4475-9C27-CA2B18DC6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5AB5D52-70A4-4310-8E20-508364C9E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64B403-B936-4A86-859C-5E797401EA38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453904-5D85-4F9B-8D7A-092F12550206}"/>
                </a:ext>
              </a:extLst>
            </p:cNvPr>
            <p:cNvGrpSpPr/>
            <p:nvPr/>
          </p:nvGrpSpPr>
          <p:grpSpPr>
            <a:xfrm>
              <a:off x="8973115" y="245201"/>
              <a:ext cx="415051" cy="1565409"/>
              <a:chOff x="10308408" y="2493580"/>
              <a:chExt cx="787941" cy="2971801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7179D30-B42C-4E8C-8741-ABADF5C70072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003ED97-F419-47C8-A2CD-E0EE794F08C8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DF688E1-6025-4353-B7C5-57C74A32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85D5920-2C3F-4286-A7CE-F146CEDFD2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1332179B-2EF5-49E2-9085-1A337442B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E6068A7-5B88-4DE5-AF67-FDCD5E26B7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E6068A7-5B88-4DE5-AF67-FDCD5E26B7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2325C4-CE8B-48AC-9F72-345A6895FDD1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5A1E6E-B61B-4D20-B524-184B226FF3E0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C347C8A-6140-4BD1-BF09-C0F8ADB20842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8569A5-30AD-4E3B-A81A-BE349A19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739E871-326F-4832-A5F5-F69920C59696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56EEA7-F21E-4A89-85B6-FED1ECAB50E7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8331BBB-B458-47C1-895A-A35847DCC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1F99C2-8DE3-47A3-BE3A-652DE5D05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B6DE6B-E8B6-422D-8BD2-81DE5BC23487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6E3DEF1-2C97-4D92-A26E-DF12154D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58908" y="514279"/>
              <a:ext cx="1034194" cy="10272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0CF733B-353B-4B77-8A54-DC38F53B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68180" y="511987"/>
              <a:ext cx="1034194" cy="102725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F6E02-30ED-465B-9D8D-490AAE933D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017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B13F2-9B4A-4D43-AEAE-35EC730B76EB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BC7849F-3427-4EB6-B322-436DCFAA6969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21460E-023D-4B19-B964-A994F386C51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B5499EE-3D82-4BA8-967E-777CB8E78B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F3DF8-A9C0-4689-9867-86027BFDE413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690CA58-18E9-4A68-A7A8-3DB046BB8C4E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7896A78-3BBC-40B0-AE5A-7EEADD1088CC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8C406A9-2EB2-4D07-AF37-2D040A7CA4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FBB5-08E3-4DB2-A311-FA6DA8057E90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E0A603-57FE-426E-92A2-EAB3EC435447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0C856-2FEC-4840-979B-F179F4B97E0A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CF9F3-DE76-48BF-B34E-2584E7BAB01A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2CA9D-3311-4617-B2B6-35BDCE256723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124C3-E40D-48D0-8BB0-D5A1AE8F59F2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FFBC6F-794C-40A8-84A8-BCE6D75E07FE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98981-DC8E-424E-89A3-1B38689E631C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B3EA5-3A6F-4E70-BC32-888A1D56ABA4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B1DAA-0D75-4645-91A4-E9A03CFC9AB9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0D49E4-B58D-4660-84BE-ACA43B83D1C6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ABA476-564A-458D-AE94-F6FC94A410D6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E1AA4-B720-4478-BFC6-681850D45BC5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17026-FFCF-4CBE-9C41-2B43D9D8B0E5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6A9412-E423-466E-A257-E0DB6D4AFF97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80246B-8924-482E-97D2-E10A3570FEE6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5A2EC-E969-4D02-B3F7-39D388AD4EAF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DE86-85BD-4EC2-A8F8-03B039119D9F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82BC1E-5741-4FDE-9817-FD2A33D0D74B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F86B20-D51F-4574-B2AD-4426E56263B8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7A9C03-D55A-4C5B-BD98-5F668DE86E09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BF37200-B511-4836-ACE8-5EF03B5D33AE}"/>
                  </a:ext>
                </a:extLst>
              </p:cNvPr>
              <p:cNvSpPr/>
              <p:nvPr/>
            </p:nvSpPr>
            <p:spPr>
              <a:xfrm>
                <a:off x="7341690" y="629248"/>
                <a:ext cx="2888483" cy="733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BF37200-B511-4836-ACE8-5EF03B5D3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90" y="629248"/>
                <a:ext cx="2888483" cy="7333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617D958-447C-45E7-816D-DAA7F0973B79}"/>
                  </a:ext>
                </a:extLst>
              </p:cNvPr>
              <p:cNvSpPr/>
              <p:nvPr/>
            </p:nvSpPr>
            <p:spPr>
              <a:xfrm>
                <a:off x="7476529" y="2000987"/>
                <a:ext cx="1021498" cy="64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617D958-447C-45E7-816D-DAA7F0973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29" y="2000987"/>
                <a:ext cx="1021498" cy="6444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8F4F4B5-B979-4EC3-ADEF-4D1918D80FAD}"/>
                  </a:ext>
                </a:extLst>
              </p:cNvPr>
              <p:cNvSpPr/>
              <p:nvPr/>
            </p:nvSpPr>
            <p:spPr>
              <a:xfrm>
                <a:off x="9381505" y="1996840"/>
                <a:ext cx="1021498" cy="64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8F4F4B5-B979-4EC3-ADEF-4D1918D8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05" y="1996840"/>
                <a:ext cx="1021498" cy="6444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1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3EF442-5DD0-481F-9261-640ADD6A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83" y="2014034"/>
            <a:ext cx="4931229" cy="89897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EF274E-141B-41C8-A00E-B4E768EF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83" y="3547633"/>
            <a:ext cx="4936486" cy="8989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CD7BA6-756D-4435-ACED-5FFBFA41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883" y="5081233"/>
            <a:ext cx="4941743" cy="89897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B5AA583-8013-4757-B73B-247D7F588FB8}"/>
              </a:ext>
            </a:extLst>
          </p:cNvPr>
          <p:cNvSpPr txBox="1"/>
          <p:nvPr/>
        </p:nvSpPr>
        <p:spPr>
          <a:xfrm>
            <a:off x="7832031" y="1662233"/>
            <a:ext cx="24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MNIST training samples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9FF372-F691-491E-BE4C-8E23B54366ED}"/>
              </a:ext>
            </a:extLst>
          </p:cNvPr>
          <p:cNvSpPr txBox="1"/>
          <p:nvPr/>
        </p:nvSpPr>
        <p:spPr>
          <a:xfrm>
            <a:off x="7146756" y="3201294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 “vanilla” autoencoder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B66FBF-9D12-4ABB-9EB5-6B1AF3ABD184}"/>
              </a:ext>
            </a:extLst>
          </p:cNvPr>
          <p:cNvSpPr txBox="1"/>
          <p:nvPr/>
        </p:nvSpPr>
        <p:spPr>
          <a:xfrm>
            <a:off x="6677080" y="4741084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 autoencoder with weight decay</a:t>
            </a:r>
          </a:p>
        </p:txBody>
      </p:sp>
    </p:spTree>
    <p:extLst>
      <p:ext uri="{BB962C8B-B14F-4D97-AF65-F5344CB8AC3E}">
        <p14:creationId xmlns:p14="http://schemas.microsoft.com/office/powerpoint/2010/main" val="169940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Idea: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Extracted features</a:t>
                </a: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Implementation in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PyTorch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A5119C-8A3B-4C08-99D5-87ABAC2AD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10"/>
          <a:stretch/>
        </p:blipFill>
        <p:spPr>
          <a:xfrm>
            <a:off x="6596883" y="1442147"/>
            <a:ext cx="4931228" cy="1676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1A99E-1C35-4ACE-8BCE-E25545B33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14"/>
          <a:stretch/>
        </p:blipFill>
        <p:spPr>
          <a:xfrm>
            <a:off x="6596883" y="3503246"/>
            <a:ext cx="4931228" cy="1684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A90FA-1E91-4D13-AB15-EA97EB32E87E}"/>
              </a:ext>
            </a:extLst>
          </p:cNvPr>
          <p:cNvSpPr txBox="1"/>
          <p:nvPr/>
        </p:nvSpPr>
        <p:spPr>
          <a:xfrm>
            <a:off x="7031345" y="3198427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Features autoencoder with weight decay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878A4-7BF8-4862-8F9C-8862583A62F5}"/>
              </a:ext>
            </a:extLst>
          </p:cNvPr>
          <p:cNvSpPr txBox="1"/>
          <p:nvPr/>
        </p:nvSpPr>
        <p:spPr>
          <a:xfrm>
            <a:off x="7501030" y="110230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Features “vanilla” autoencoder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E4BE-835E-46B3-A921-739FAAF8D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362" y="5415853"/>
            <a:ext cx="52768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hidden encodings should be sparse (i.e. mostly zero)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 in absolute value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Useful for e.g. data compression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B13F2-9B4A-4D43-AEAE-35EC730B76EB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BC7849F-3427-4EB6-B322-436DCFAA6969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21460E-023D-4B19-B964-A994F386C51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B5499EE-3D82-4BA8-967E-777CB8E78B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F3DF8-A9C0-4689-9867-86027BFDE413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690CA58-18E9-4A68-A7A8-3DB046BB8C4E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7896A78-3BBC-40B0-AE5A-7EEADD1088CC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8C406A9-2EB2-4D07-AF37-2D040A7CA4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FBB5-08E3-4DB2-A311-FA6DA8057E90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E0A603-57FE-426E-92A2-EAB3EC435447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0C856-2FEC-4840-979B-F179F4B97E0A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CF9F3-DE76-48BF-B34E-2584E7BAB01A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2CA9D-3311-4617-B2B6-35BDCE256723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124C3-E40D-48D0-8BB0-D5A1AE8F59F2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FFBC6F-794C-40A8-84A8-BCE6D75E07FE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98981-DC8E-424E-89A3-1B38689E631C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B3EA5-3A6F-4E70-BC32-888A1D56ABA4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B1DAA-0D75-4645-91A4-E9A03CFC9AB9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0D49E4-B58D-4660-84BE-ACA43B83D1C6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ABA476-564A-458D-AE94-F6FC94A410D6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E1AA4-B720-4478-BFC6-681850D45BC5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17026-FFCF-4CBE-9C41-2B43D9D8B0E5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6A9412-E423-466E-A257-E0DB6D4AFF97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80246B-8924-482E-97D2-E10A3570FEE6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5A2EC-E969-4D02-B3F7-39D388AD4EAF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DE86-85BD-4EC2-A8F8-03B039119D9F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82BC1E-5741-4FDE-9817-FD2A33D0D74B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F86B20-D51F-4574-B2AD-4426E56263B8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7A9C03-D55A-4C5B-BD98-5F668DE86E09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>
            <a:extLst>
              <a:ext uri="{FF2B5EF4-FFF2-40B4-BE49-F238E27FC236}">
                <a16:creationId xmlns:a16="http://schemas.microsoft.com/office/drawing/2014/main" id="{A07F35F2-AD9F-427D-8B12-01A191D293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9" y="4718624"/>
            <a:ext cx="5160743" cy="162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0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238DB-F647-4960-86A5-DB5F2B7B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2753B8-8006-4A0F-BC94-A9DD7F3D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46027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reconstruction should be robust to noise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Inject noise at the input stage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Goal: reconstruct the noise-free image</a:t>
            </a:r>
          </a:p>
          <a:p>
            <a:pPr marL="508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Useful for e.g. data restoration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DC0495-66DD-4E46-8C2E-D12EF0AF9F46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696EC5F-574B-4B4C-9B6F-D4360850396B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282A40-26DE-496C-A912-1028843990A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1BF3599-EECD-4513-A2A3-1DDC9106BEA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1BF3599-EECD-4513-A2A3-1DDC9106BE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3EED270E-23F2-4DFD-A471-7C4549E776D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3EED270E-23F2-4DFD-A471-7C4549E776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21613FC-9B36-468D-BEE8-7790DEDB46AE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21613FC-9B36-468D-BEE8-7790DEDB46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71AF61F-8063-4252-ACAB-6C10E63085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1BDCEB-8668-44A1-A98F-AFDBC4FB8D74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3363C69-861F-4D27-A27A-60FB9837C9F0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CD1085-C12A-44CB-A5AC-AD766C26217E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FD66EBE-BEB9-4DB8-AD3E-EFDC0A31F0DD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FD66EBE-BEB9-4DB8-AD3E-EFDC0A31F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B402EC84-D27B-4D90-94D1-8E299622F9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B402EC84-D27B-4D90-94D1-8E299622F9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B86E826-DEB9-4D46-BFFA-7C3707F00173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B86E826-DEB9-4D46-BFFA-7C3707F001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387B6857-D1FB-4A8B-AA32-D6FF811ED4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28B6B-7247-4C0B-8EDE-46A14B6F0E61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42AE9E-4AC5-458D-A939-B4ED0AD2AF0C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F9389-35D5-4052-9C22-88ECA08F598D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D913DE-3965-4623-9100-A16485E6B87B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AE9A2F-DBBF-40E8-8024-04BEBB43EB01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1DF03A-9BBF-4F63-A4A7-7312341C4B7B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DEBDD0-8F7C-4676-9B90-45FE651D8EC8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8D9066-38DA-4C3D-9534-4F46AD0E7B99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B67169-DD94-4AFF-9817-AE10C2E1A139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447967-00CE-49CB-8E4A-971F72F390B4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E0F875-8FAE-482A-A10B-B3F174A50C8A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0D3BE5-DFA0-412C-A80F-3A7EA5C82827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C89F48F-721D-40CB-9EAA-34034867851A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C89F48F-721D-40CB-9EAA-3403486785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BFA26AD-7A26-4079-9F8D-ED239055ABD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BFA26AD-7A26-4079-9F8D-ED239055AB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B57A8C7-8E55-492B-AE7D-BA15EC2E9BE8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B57A8C7-8E55-492B-AE7D-BA15EC2E9B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1723596-906D-43AA-B923-86A9FE32C15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1723596-906D-43AA-B923-86A9FE32C1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4789CF-F9DB-41D0-84F6-7F1AF938EBDA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10474-29BF-42FA-AEE4-A0F378F4A93F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691EC2-AF77-411E-A04B-6B9C98A7938D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9DAFFC-6B4C-48D2-BF2A-010FF32B2F3F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B0E8A5-79C4-47B7-B2CA-CFB9509461F8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8D8F39-07F2-40D6-9F6E-F4C17265C7A0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3FB361-33FE-4679-A8BF-992B7FEDCED2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AAF842-5077-47C6-9CC2-FAF8ACBE9570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64729-3D3F-42FB-9128-5B112CCAE811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E9CBB0-6172-4143-BD75-A1C101D881D8}"/>
              </a:ext>
            </a:extLst>
          </p:cNvPr>
          <p:cNvGrpSpPr/>
          <p:nvPr/>
        </p:nvGrpSpPr>
        <p:grpSpPr>
          <a:xfrm>
            <a:off x="5386025" y="2198469"/>
            <a:ext cx="787941" cy="3560890"/>
            <a:chOff x="7001150" y="2197905"/>
            <a:chExt cx="787941" cy="356089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A7D60F8-561F-4E26-A42B-A6BE6602FC8B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874E1F4-CAC2-4DC4-8847-AFE07A711F2A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AF356EC-8CAD-4820-92C4-170A8052AE3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AF356EC-8CAD-4820-92C4-170A8052AE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BEFE207-9761-4260-87AB-E24339BB623E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BEFE207-9761-4260-87AB-E24339BB62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ADEDEB6-B378-4DE0-8950-2F352E179C38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ADEDEB6-B378-4DE0-8950-2F352E179C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D9338854-D6FD-455E-A37A-21A1960A3E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3CE6C-1864-4168-A32B-5FB6EFE131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87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C0CA-986E-4D1D-A38B-3DAA33A6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860FB-6767-4ADA-88A8-2686DA768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53BCEF6-9F2D-4D12-BC9F-13FA3CFA10E7}"/>
              </a:ext>
            </a:extLst>
          </p:cNvPr>
          <p:cNvSpPr/>
          <p:nvPr/>
        </p:nvSpPr>
        <p:spPr>
          <a:xfrm>
            <a:off x="1793132" y="1596238"/>
            <a:ext cx="8131013" cy="3306503"/>
          </a:xfrm>
          <a:custGeom>
            <a:avLst/>
            <a:gdLst>
              <a:gd name="connsiteX0" fmla="*/ 1271 w 7015579"/>
              <a:gd name="connsiteY0" fmla="*/ 2852615 h 2852615"/>
              <a:gd name="connsiteX1" fmla="*/ 274810 w 7015579"/>
              <a:gd name="connsiteY1" fmla="*/ 1875692 h 2852615"/>
              <a:gd name="connsiteX2" fmla="*/ 1701117 w 7015579"/>
              <a:gd name="connsiteY2" fmla="*/ 1465384 h 2852615"/>
              <a:gd name="connsiteX3" fmla="*/ 2756194 w 7015579"/>
              <a:gd name="connsiteY3" fmla="*/ 1856153 h 2852615"/>
              <a:gd name="connsiteX4" fmla="*/ 4006656 w 7015579"/>
              <a:gd name="connsiteY4" fmla="*/ 2129692 h 2852615"/>
              <a:gd name="connsiteX5" fmla="*/ 5296194 w 7015579"/>
              <a:gd name="connsiteY5" fmla="*/ 2188307 h 2852615"/>
              <a:gd name="connsiteX6" fmla="*/ 5882348 w 7015579"/>
              <a:gd name="connsiteY6" fmla="*/ 1367692 h 2852615"/>
              <a:gd name="connsiteX7" fmla="*/ 7015579 w 7015579"/>
              <a:gd name="connsiteY7" fmla="*/ 0 h 285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5579" h="2852615">
                <a:moveTo>
                  <a:pt x="1271" y="2852615"/>
                </a:moveTo>
                <a:cubicBezTo>
                  <a:pt x="-3614" y="2479756"/>
                  <a:pt x="-8498" y="2106897"/>
                  <a:pt x="274810" y="1875692"/>
                </a:cubicBezTo>
                <a:cubicBezTo>
                  <a:pt x="558118" y="1644487"/>
                  <a:pt x="1287553" y="1468640"/>
                  <a:pt x="1701117" y="1465384"/>
                </a:cubicBezTo>
                <a:cubicBezTo>
                  <a:pt x="2114681" y="1462128"/>
                  <a:pt x="2371938" y="1745435"/>
                  <a:pt x="2756194" y="1856153"/>
                </a:cubicBezTo>
                <a:cubicBezTo>
                  <a:pt x="3140450" y="1966871"/>
                  <a:pt x="3583323" y="2074333"/>
                  <a:pt x="4006656" y="2129692"/>
                </a:cubicBezTo>
                <a:cubicBezTo>
                  <a:pt x="4429989" y="2185051"/>
                  <a:pt x="4983579" y="2315307"/>
                  <a:pt x="5296194" y="2188307"/>
                </a:cubicBezTo>
                <a:cubicBezTo>
                  <a:pt x="5608809" y="2061307"/>
                  <a:pt x="5595784" y="1732410"/>
                  <a:pt x="5882348" y="1367692"/>
                </a:cubicBezTo>
                <a:cubicBezTo>
                  <a:pt x="6168912" y="1002974"/>
                  <a:pt x="7015579" y="0"/>
                  <a:pt x="7015579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3E11F4-56F9-469E-BA10-BF6A44932D85}"/>
              </a:ext>
            </a:extLst>
          </p:cNvPr>
          <p:cNvSpPr/>
          <p:nvPr/>
        </p:nvSpPr>
        <p:spPr bwMode="auto">
          <a:xfrm>
            <a:off x="3294581" y="3261452"/>
            <a:ext cx="196881" cy="246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F25D1-E06F-4B44-94AE-43501DF89385}"/>
              </a:ext>
            </a:extLst>
          </p:cNvPr>
          <p:cNvGrpSpPr>
            <a:grpSpLocks/>
          </p:cNvGrpSpPr>
          <p:nvPr/>
        </p:nvGrpSpPr>
        <p:grpSpPr bwMode="auto">
          <a:xfrm>
            <a:off x="3463864" y="2170322"/>
            <a:ext cx="476563" cy="1127928"/>
            <a:chOff x="2163481" y="2761965"/>
            <a:chExt cx="411015" cy="97273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7D6BEB-589C-4587-9FEE-FEE18B703D73}"/>
                </a:ext>
              </a:extLst>
            </p:cNvPr>
            <p:cNvSpPr/>
            <p:nvPr/>
          </p:nvSpPr>
          <p:spPr>
            <a:xfrm>
              <a:off x="2406281" y="2761965"/>
              <a:ext cx="168215" cy="212636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A94CBA-F1B2-4A49-8A89-6FDE5C0EC6CC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flipV="1">
              <a:off x="2163481" y="2942865"/>
              <a:ext cx="266604" cy="7918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78D0F6A-02FF-4AD1-8BD6-3326363D3A33}"/>
              </a:ext>
            </a:extLst>
          </p:cNvPr>
          <p:cNvSpPr/>
          <p:nvPr/>
        </p:nvSpPr>
        <p:spPr>
          <a:xfrm>
            <a:off x="2466577" y="2258642"/>
            <a:ext cx="2012973" cy="223561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72AEAF-6516-43AF-82CA-DD288743B7CE}"/>
              </a:ext>
            </a:extLst>
          </p:cNvPr>
          <p:cNvCxnSpPr/>
          <p:nvPr/>
        </p:nvCxnSpPr>
        <p:spPr>
          <a:xfrm flipH="1">
            <a:off x="3743545" y="2380083"/>
            <a:ext cx="395602" cy="102120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4392CA-7F07-4E95-9169-B20158504FE6}"/>
              </a:ext>
            </a:extLst>
          </p:cNvPr>
          <p:cNvCxnSpPr/>
          <p:nvPr/>
        </p:nvCxnSpPr>
        <p:spPr>
          <a:xfrm>
            <a:off x="7070287" y="2683686"/>
            <a:ext cx="353282" cy="102120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9F4228-656D-4581-B944-F78AF606DF6B}"/>
              </a:ext>
            </a:extLst>
          </p:cNvPr>
          <p:cNvCxnSpPr/>
          <p:nvPr/>
        </p:nvCxnSpPr>
        <p:spPr>
          <a:xfrm>
            <a:off x="7977412" y="1907200"/>
            <a:ext cx="574084" cy="6789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EAF59-8C27-402C-99EE-B04ABF009C6E}"/>
              </a:ext>
            </a:extLst>
          </p:cNvPr>
          <p:cNvCxnSpPr/>
          <p:nvPr/>
        </p:nvCxnSpPr>
        <p:spPr>
          <a:xfrm>
            <a:off x="7591010" y="2350643"/>
            <a:ext cx="566724" cy="94760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047A96-EC8F-482D-B57F-B2468AB70E0D}"/>
              </a:ext>
            </a:extLst>
          </p:cNvPr>
          <p:cNvCxnSpPr/>
          <p:nvPr/>
        </p:nvCxnSpPr>
        <p:spPr>
          <a:xfrm>
            <a:off x="8496296" y="1237436"/>
            <a:ext cx="809605" cy="90896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D01436-DCD8-461C-AB21-7C700524E8C6}"/>
              </a:ext>
            </a:extLst>
          </p:cNvPr>
          <p:cNvCxnSpPr/>
          <p:nvPr/>
        </p:nvCxnSpPr>
        <p:spPr>
          <a:xfrm flipH="1" flipV="1">
            <a:off x="9613184" y="2586165"/>
            <a:ext cx="785684" cy="74520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5E476-E68C-43A1-B9B5-A4A1538E88EA}"/>
              </a:ext>
            </a:extLst>
          </p:cNvPr>
          <p:cNvCxnSpPr/>
          <p:nvPr/>
        </p:nvCxnSpPr>
        <p:spPr>
          <a:xfrm flipH="1" flipV="1">
            <a:off x="9221260" y="3149208"/>
            <a:ext cx="785686" cy="7470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F83441-0B94-42F6-B32B-617A8B38FB93}"/>
              </a:ext>
            </a:extLst>
          </p:cNvPr>
          <p:cNvCxnSpPr/>
          <p:nvPr/>
        </p:nvCxnSpPr>
        <p:spPr>
          <a:xfrm flipH="1" flipV="1">
            <a:off x="8682137" y="3896253"/>
            <a:ext cx="785684" cy="100648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39093-633E-454A-9007-EC68A22CE8C8}"/>
              </a:ext>
            </a:extLst>
          </p:cNvPr>
          <p:cNvCxnSpPr/>
          <p:nvPr/>
        </p:nvCxnSpPr>
        <p:spPr>
          <a:xfrm flipH="1" flipV="1">
            <a:off x="7896451" y="4345216"/>
            <a:ext cx="261282" cy="107824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17DD34-4492-4B86-B124-CDCBF2275343}"/>
              </a:ext>
            </a:extLst>
          </p:cNvPr>
          <p:cNvCxnSpPr/>
          <p:nvPr/>
        </p:nvCxnSpPr>
        <p:spPr>
          <a:xfrm flipV="1">
            <a:off x="5401395" y="4345216"/>
            <a:ext cx="0" cy="7470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A8055-FC02-4396-BED3-02DAD3FECD29}"/>
              </a:ext>
            </a:extLst>
          </p:cNvPr>
          <p:cNvCxnSpPr/>
          <p:nvPr/>
        </p:nvCxnSpPr>
        <p:spPr>
          <a:xfrm flipH="1" flipV="1">
            <a:off x="2144574" y="4529217"/>
            <a:ext cx="833526" cy="37352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F9C8733-E520-492F-A9DD-A720C059F0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41" y="3508011"/>
            <a:ext cx="1083768" cy="11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AC53F4-456B-45ED-98C7-57859D422F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010" y="5037061"/>
            <a:ext cx="1227288" cy="131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9085B1E-5BDC-4752-9B87-B9A5E060645A}"/>
                  </a:ext>
                </a:extLst>
              </p:cNvPr>
              <p:cNvSpPr/>
              <p:nvPr/>
            </p:nvSpPr>
            <p:spPr>
              <a:xfrm>
                <a:off x="2964301" y="3318578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9085B1E-5BDC-4752-9B87-B9A5E060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301" y="3318578"/>
                <a:ext cx="5357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C36596-3D54-4C65-B077-0AAAC4A79EDA}"/>
                  </a:ext>
                </a:extLst>
              </p:cNvPr>
              <p:cNvSpPr/>
              <p:nvPr/>
            </p:nvSpPr>
            <p:spPr>
              <a:xfrm>
                <a:off x="3866222" y="1796971"/>
                <a:ext cx="6415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C36596-3D54-4C65-B077-0AAAC4A79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22" y="1796971"/>
                <a:ext cx="6415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44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09E9-1DED-4361-A9CB-16B78916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DC129-0840-439F-888E-20874A775A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A1A26-7332-4BC4-82B3-40D7B205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11" y="1843027"/>
            <a:ext cx="8761378" cy="42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0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Deep</a:t>
            </a:r>
            <a:r>
              <a:rPr lang="nl-BE" dirty="0"/>
              <a:t> K-means clustering</a:t>
            </a:r>
            <a:endParaRPr dirty="0"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18E701-214E-4283-AC1A-EC64F44B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C8359B1D-4D82-4F9F-8B20-1E791AC62E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For a set of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clusters such that within cluster sum of squares (variance) is minimal: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are the cluster centroids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cluster partitioning,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set of data points that belong to cluster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C8359B1D-4D82-4F9F-8B20-1E791AC62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74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2240B-C7E9-4467-8DB4-43BDC60FD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9E99CF-56A3-4944-8AB9-2C49BF039FA7}"/>
              </a:ext>
            </a:extLst>
          </p:cNvPr>
          <p:cNvGrpSpPr/>
          <p:nvPr/>
        </p:nvGrpSpPr>
        <p:grpSpPr>
          <a:xfrm>
            <a:off x="1701602" y="4315818"/>
            <a:ext cx="1934925" cy="2259101"/>
            <a:chOff x="1701602" y="4315818"/>
            <a:chExt cx="1934925" cy="22591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320D71-F322-44F1-A772-2BF2EDF76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602" y="4315818"/>
              <a:ext cx="1934925" cy="18669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E4D0E0-D120-4028-B207-333685809839}"/>
                </a:ext>
              </a:extLst>
            </p:cNvPr>
            <p:cNvSpPr txBox="1"/>
            <p:nvPr/>
          </p:nvSpPr>
          <p:spPr>
            <a:xfrm>
              <a:off x="1899461" y="6267142"/>
              <a:ext cx="15392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Initialize centroids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316352-0952-4077-83DB-27126C1D61F5}"/>
              </a:ext>
            </a:extLst>
          </p:cNvPr>
          <p:cNvGrpSpPr/>
          <p:nvPr/>
        </p:nvGrpSpPr>
        <p:grpSpPr>
          <a:xfrm>
            <a:off x="3758795" y="4315818"/>
            <a:ext cx="2162563" cy="2259101"/>
            <a:chOff x="3758795" y="4315818"/>
            <a:chExt cx="2162563" cy="22591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ACC56C-639D-4BC4-93DC-F5595870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8795" y="4315818"/>
              <a:ext cx="2162563" cy="1866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75256D-CBD4-43FA-8462-FCDDC85B024E}"/>
                </a:ext>
              </a:extLst>
            </p:cNvPr>
            <p:cNvSpPr txBox="1"/>
            <p:nvPr/>
          </p:nvSpPr>
          <p:spPr>
            <a:xfrm>
              <a:off x="4003955" y="6267142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Assign cluster labels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68B7F-F7B3-4A40-A251-A9ABDCE9355C}"/>
              </a:ext>
            </a:extLst>
          </p:cNvPr>
          <p:cNvGrpSpPr/>
          <p:nvPr/>
        </p:nvGrpSpPr>
        <p:grpSpPr>
          <a:xfrm>
            <a:off x="6043627" y="4315818"/>
            <a:ext cx="2162563" cy="2259101"/>
            <a:chOff x="6043627" y="4315818"/>
            <a:chExt cx="2162563" cy="22591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0A30DE-5E9D-431E-90B0-673C6B41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3627" y="4315818"/>
              <a:ext cx="2162563" cy="18669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A1D5D8-93B0-41A5-B2B8-B34616A2933E}"/>
                </a:ext>
              </a:extLst>
            </p:cNvPr>
            <p:cNvSpPr txBox="1"/>
            <p:nvPr/>
          </p:nvSpPr>
          <p:spPr>
            <a:xfrm>
              <a:off x="6392978" y="6267142"/>
              <a:ext cx="146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Update centroids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B57DD6-AA98-4F3B-8D4C-46A259A304B2}"/>
              </a:ext>
            </a:extLst>
          </p:cNvPr>
          <p:cNvGrpSpPr/>
          <p:nvPr/>
        </p:nvGrpSpPr>
        <p:grpSpPr>
          <a:xfrm>
            <a:off x="8327834" y="4315818"/>
            <a:ext cx="2162563" cy="2259100"/>
            <a:chOff x="8327834" y="4315818"/>
            <a:chExt cx="2162563" cy="22591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5F4A8C-FA11-4887-B89D-1650EF52E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7834" y="4315818"/>
              <a:ext cx="2162563" cy="1866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A66021-A440-4E15-B72C-9415567B76AE}"/>
                </a:ext>
              </a:extLst>
            </p:cNvPr>
            <p:cNvSpPr txBox="1"/>
            <p:nvPr/>
          </p:nvSpPr>
          <p:spPr>
            <a:xfrm>
              <a:off x="8573610" y="6267141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Assign cluster labels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928323-AFAD-4919-8077-6B4DD78B8F66}"/>
              </a:ext>
            </a:extLst>
          </p:cNvPr>
          <p:cNvSpPr txBox="1"/>
          <p:nvPr/>
        </p:nvSpPr>
        <p:spPr>
          <a:xfrm>
            <a:off x="10637040" y="6267140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9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268E8C-36DF-4B37-AEF2-1665FEB3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9E4010F-E806-4317-B068-0B83EB4CE6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705475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K-means objective can be added to the autoencoder loss as a regularization term where the encodings serve as data points (Yang et.al., 2016): </a:t>
                </a:r>
              </a:p>
              <a:p>
                <a:pPr marL="50800" indent="0"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b="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First term enforces reconstruction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Second term enforces encodings to cluster together (nearby the centroids)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9E4010F-E806-4317-B068-0B83EB4CE6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705475" cy="4274256"/>
              </a:xfrm>
              <a:blipFill>
                <a:blip r:embed="rId2"/>
                <a:stretch>
                  <a:fillRect l="-1176" r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CE46B0A-333E-4FD2-8EA0-609AE96EFC03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3168A7-114C-41FF-8FE4-526A55BB8284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772B9E9-AFDE-4AF9-B192-1D822511979A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9DEDA8-4AFA-49F5-A5CA-32E47C7EF931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4249B5AB-4832-4F5A-AA2E-F20F08CEF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4249B5AB-4832-4F5A-AA2E-F20F08CEFC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74278F55-8FAB-429E-87A8-986EFC1639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74278F55-8FAB-429E-87A8-986EFC1639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157025B-0A4B-42A0-97F2-D188C8DC4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157025B-0A4B-42A0-97F2-D188C8DC464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D06AC99-1DB3-4174-912B-69351E9E44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D06AC99-1DB3-4174-912B-69351E9E44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FDD219-701D-4B45-A0F3-48371D0CDE23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A08530B-D069-4818-AB19-EA023794EF95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16D2F15-A8E5-42D4-99A1-17E034BB83E1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D370E32-AAF2-4C58-AACE-CE48C52EB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D370E32-AAF2-4C58-AACE-CE48C52EB98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19FB6F7-95EB-453C-BD7C-B85C6AE45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19FB6F7-95EB-453C-BD7C-B85C6AE45B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B155ABD8-0735-44A4-B772-4DC1BF579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B155ABD8-0735-44A4-B772-4DC1BF5795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706B-E1B6-4DF1-961E-0DF31E4778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706B-E1B6-4DF1-961E-0DF31E4778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316502E-A59C-48C0-B5C9-A7983C883F38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43BAEA-12F6-4E74-A6A7-E5773D0C1C69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84235C-98FF-4248-B75A-ACDB7F884AA6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5C0049-3C85-42A6-A0B1-966164CA6A9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E13AB4-EF38-4478-87F9-D2250917DFA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47C4F7-5117-4B44-A2E0-167B50C4E828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858F85A-F663-4C2C-8988-08DC5A8E9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E4F3B87-6CDC-4680-8DEC-0C5063995B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DF964EA-5296-4CAA-A6BF-D2F964DE6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1BE6DC4-5417-4952-BD32-C8EDA17B9D3C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2FC79AC-D13D-48B5-B6F4-9E2BEE2588D6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D94BAC0-4E2A-407C-85DE-7FE35C8EF24A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F554B3B0-0041-4923-A2DD-BF59F2010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F554B3B0-0041-4923-A2DD-BF59F2010F0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F3CF66DE-6A0A-4E77-A794-C20F10FED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F3CF66DE-6A0A-4E77-A794-C20F10FED2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61D8AACF-C927-4BDD-A70E-FCB50CD15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61D8AACF-C927-4BDD-A70E-FCB50CD15CA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8614B2EC-3A33-4474-8AC2-E9558C7F951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8614B2EC-3A33-4474-8AC2-E9558C7F95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5F36B1-4A0B-40EA-8FBF-966270924023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A08A70-2DA0-4478-91C9-71E595ACB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2C540-90E8-4C88-9CC8-A2045E49A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24E87C-7FB6-408E-A2E0-90AC6875F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88AA15-E9F3-49AA-967F-1B2CE902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EF788A5-F36B-4DAF-A3AA-45A12FD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C4F262E-3EDD-4C7D-8B85-D51B7E423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B510E1-1F55-48ED-88C2-7A5122CB8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A41C02-886B-4810-BF08-E86A0DB580B4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B150C6-D028-4C6C-AE31-85623D16D6E1}"/>
                  </a:ext>
                </a:extLst>
              </p:cNvPr>
              <p:cNvSpPr/>
              <p:nvPr/>
            </p:nvSpPr>
            <p:spPr>
              <a:xfrm>
                <a:off x="8491682" y="6010799"/>
                <a:ext cx="104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B150C6-D028-4C6C-AE31-85623D16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82" y="6010799"/>
                <a:ext cx="104111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6B4A4D-000A-4C2F-B209-4CA9C09A6FF2}"/>
                  </a:ext>
                </a:extLst>
              </p:cNvPr>
              <p:cNvSpPr/>
              <p:nvPr/>
            </p:nvSpPr>
            <p:spPr>
              <a:xfrm>
                <a:off x="10067516" y="6010799"/>
                <a:ext cx="13216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6B4A4D-000A-4C2F-B209-4CA9C09A6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16" y="6010799"/>
                <a:ext cx="1321644" cy="461665"/>
              </a:xfrm>
              <a:prstGeom prst="rect">
                <a:avLst/>
              </a:prstGeom>
              <a:blipFill>
                <a:blip r:embed="rId15"/>
                <a:stretch>
                  <a:fillRect t="-2632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90A2ADA-4BF4-4B7B-BB7C-345C07636A75}"/>
              </a:ext>
            </a:extLst>
          </p:cNvPr>
          <p:cNvCxnSpPr>
            <a:cxnSpLocks/>
          </p:cNvCxnSpPr>
          <p:nvPr/>
        </p:nvCxnSpPr>
        <p:spPr>
          <a:xfrm>
            <a:off x="9012242" y="4793183"/>
            <a:ext cx="0" cy="1099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D22872-49D7-453B-8786-A61B4D369329}"/>
              </a:ext>
            </a:extLst>
          </p:cNvPr>
          <p:cNvCxnSpPr>
            <a:cxnSpLocks/>
          </p:cNvCxnSpPr>
          <p:nvPr/>
        </p:nvCxnSpPr>
        <p:spPr>
          <a:xfrm>
            <a:off x="10739238" y="5324475"/>
            <a:ext cx="0" cy="568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40CAD-6F2D-4EB3-85BD-E062B4DF3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68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8203-7A9C-4E5F-9E6C-7CB0A3EF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clustering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BD3AA-930C-43F7-B724-D8E70E55D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Deep clustering networks (DCN) are able to map the inputs to lower-dimensional embeddings that are densely clustered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F081-5ABC-4F9A-B935-EB0726043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EE0D4-75F1-4ADF-8BE5-2BE55A07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47" y="1841786"/>
            <a:ext cx="3963778" cy="4274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CF90C-C9FD-4C72-971C-003220AC0FE4}"/>
              </a:ext>
            </a:extLst>
          </p:cNvPr>
          <p:cNvSpPr txBox="1"/>
          <p:nvPr/>
        </p:nvSpPr>
        <p:spPr>
          <a:xfrm>
            <a:off x="6892956" y="1601479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Clustering results on RCV1-v2 dataset</a:t>
            </a:r>
          </a:p>
        </p:txBody>
      </p:sp>
    </p:spTree>
    <p:extLst>
      <p:ext uri="{BB962C8B-B14F-4D97-AF65-F5344CB8AC3E}">
        <p14:creationId xmlns:p14="http://schemas.microsoft.com/office/powerpoint/2010/main" val="2241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Autoencoders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Regularizations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Deep</a:t>
            </a:r>
            <a:r>
              <a:rPr lang="nl-BE" dirty="0"/>
              <a:t> K-means clustering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9441B1-72D7-4C60-9051-C6911B76DC83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50E2C4-E764-4019-853D-64EA240DBD3B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1C09128-7D0A-4C17-8E63-6050A966D98C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85C49D6-51AE-402F-BB40-59105D20C92E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E1F3D511-9CBE-47EC-9FBA-4F36C0926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C7D267B3-61EC-4EFD-8EC7-E86092FF1B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7BC62107-D90C-4141-803C-615603448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4DAA448C-C679-4AD7-AB00-3C0C75CAF1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9AE7C5-3E79-45D6-B3FD-9C2FC8A4B81F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18A72CF-50EC-4CDE-9555-A152B7B9FAC5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E9B3828-643C-4AD9-B5F6-0690C9D2363B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5B0D0885-0894-4A29-BE92-F2573E7B8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BCAE250-C226-4978-81C0-2F960A424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89CC92E-DDDC-4CE7-B3CA-A06CCFE96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144AEF30-E163-4C7E-936B-804CE14C3C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656656-FA35-40E2-BA68-B71B7D08FDDC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2955021-5B0E-4418-9216-16B184E46AE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AF2FDB-3EC1-4075-BC7E-ED8D0FB45D4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F99FCD-D8DD-4829-86AD-FB2F2EADF49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A47C8A-FB8F-4E68-9D82-4146D1CF476F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C176BE1-88EA-4208-91E0-0FE39CB258DE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2D3648-D746-41F0-9ED7-547B9E6A3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EC1977-AA6B-41D1-8C00-0BC183116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207910-33EA-4E6B-85A3-4F0888C33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6EF87F7-FE64-4329-AC20-F6BF9E7F2D3F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F50C73F-E034-4F48-A486-9247C2337A56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E6A0F8A-BED0-4CC7-A50D-B0230A317A7F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EFE68D20-72D4-485F-9D80-7358E7FC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AF7E972-A96A-49FA-A56E-6ECDEA7E5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01B3D1C-10C7-4136-AC89-B7125B2BF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3B17AAA-62E9-453C-901A-75A0AD0B0C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906250E-9F74-421A-B69A-2E2AB9944F9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5B33B8-AC8D-427D-829D-2F2D88E2B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01E4B3-BC85-4593-843A-022A0802B9CD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7AA884-7FF6-4183-AFBB-1EB864DF8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C9AD08-FBE2-4E11-BF4C-294041257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666381-ECEF-4EA0-A44B-5A6DD17603B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CDD41D-9C2F-49B0-A035-2073BC59B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6912A7-E10D-4379-BEEC-7158AD9A3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CC027D5-3CD4-44DB-9E7D-DDBD635B3A29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7B89-80A5-4076-8C5C-EE2C4FB0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9714E-9DE8-4C7A-8C80-231472EB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Unsupervised neural networks: (stacked) autoencoders</a:t>
            </a:r>
          </a:p>
          <a:p>
            <a:pPr lvl="1"/>
            <a:r>
              <a:rPr lang="en-US" sz="1800" dirty="0"/>
              <a:t>Reconstruct the input</a:t>
            </a:r>
          </a:p>
          <a:p>
            <a:r>
              <a:rPr lang="en-US" sz="2000" dirty="0"/>
              <a:t>Additional regularization can improve feature extraction:</a:t>
            </a:r>
          </a:p>
          <a:p>
            <a:pPr lvl="1"/>
            <a:r>
              <a:rPr lang="en-US" sz="1800" dirty="0"/>
              <a:t>Weight decay</a:t>
            </a:r>
          </a:p>
          <a:p>
            <a:pPr lvl="1"/>
            <a:r>
              <a:rPr lang="en-US" sz="1800" dirty="0"/>
              <a:t>Sparsity</a:t>
            </a:r>
          </a:p>
          <a:p>
            <a:pPr lvl="1"/>
            <a:r>
              <a:rPr lang="en-US" sz="1800" dirty="0"/>
              <a:t>Denoising autoencoders</a:t>
            </a:r>
          </a:p>
          <a:p>
            <a:r>
              <a:rPr lang="en-US" sz="2000" dirty="0"/>
              <a:t>Additional regularization can also improve clustering: </a:t>
            </a:r>
          </a:p>
          <a:p>
            <a:pPr lvl="1"/>
            <a:r>
              <a:rPr lang="en-US" sz="1800" dirty="0"/>
              <a:t>K-means loss</a:t>
            </a:r>
          </a:p>
          <a:p>
            <a:pPr lvl="1"/>
            <a:r>
              <a:rPr lang="en-US" sz="1800" dirty="0"/>
              <a:t>Deep clustering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DA2C-75D1-4665-87CF-F154A562A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7E6AA-7C8A-4051-A2BE-72881E980602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94F207-1C82-4512-869E-42160825ADCF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EA46B6-7E76-494D-B2BE-DB095C34E9ED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CBFA022-587B-4BC7-A057-9A1A49C9BCE8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91654F9-376F-45BA-87F5-DFDAA8544DAC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09063983-B8EB-4AD1-A1AE-73CB3FE9221A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2513A12-346C-4298-9DC1-7C4AA8B56A4C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150FC5-6769-4BA8-B63F-C26A9836ADB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0946FD-8EF0-42D4-B260-64FAE22CD40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0C2DF1-5984-480E-9099-7C4955CCD6DD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FB0BF5-FFAF-487B-AF88-FCA426738164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A52729A-2DE5-4713-828F-747A88F4F687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16B206-FEB3-44B9-A288-6E4CA36FFEA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964FDD-BE7B-4057-A9E6-E0DC043F0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617A7E-BE26-42C9-BD96-0D988AD97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9D1D5-3F18-4221-8EA6-82A163495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249B0D7-28DF-411F-9FD0-5103BBDB87D9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B272E0A-9B5E-4251-B3CF-69E2931B2B50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52C464E-855B-4703-B5FA-3B9A16EB9D72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A463CFE-9EF2-4707-9B97-956C311B8E1D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533187-D713-4348-A363-C4D2F8B0E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4097BE-9351-4990-A0D6-87BDD1C7F394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A184B5-D285-4942-8AA2-A01A245A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2160F0-DD21-4FC8-B577-8CEAB24F9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B53EE9B-E5DF-4E8B-9D5D-1D9F4E84A9B6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583E45-16C1-4F1F-997E-BC4B4C235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182EDF-9C1E-4DF3-992A-FAC25A36C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B249CD8-71A1-4EE1-8243-FDB3941C2371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040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</a:t>
            </a:r>
            <a:r>
              <a:rPr lang="en-US" sz="1800">
                <a:hlinkClick r:id="rId2"/>
              </a:rPr>
              <a:t>assignments/dlb-5-unsupervised-neural-networks</a:t>
            </a:r>
            <a:r>
              <a:rPr lang="en-US" sz="1800" dirty="0">
                <a:hlinkClick r:id="rId2"/>
              </a:rPr>
              <a:t>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2000" dirty="0"/>
              <a:t>Lee, H., Grosse, R., </a:t>
            </a:r>
            <a:r>
              <a:rPr lang="en-US" sz="2000" dirty="0" err="1"/>
              <a:t>Ranganath</a:t>
            </a:r>
            <a:r>
              <a:rPr lang="en-US" sz="2000" dirty="0"/>
              <a:t>, R., &amp; Ng, A. Y. (2011). Unsupervised learning of hierarchical representations with convolutional deep belief networks. Communications of the ACM. </a:t>
            </a:r>
            <a:r>
              <a:rPr lang="en-US" sz="2000" dirty="0">
                <a:hlinkClick r:id="rId3"/>
              </a:rPr>
              <a:t>https://doi.org/10.1145/2001269.2001295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Yang, B., Fu, X., </a:t>
            </a:r>
            <a:r>
              <a:rPr lang="en-US" sz="2000" dirty="0" err="1"/>
              <a:t>Sidiropoulos</a:t>
            </a:r>
            <a:r>
              <a:rPr lang="en-US" sz="2000" dirty="0"/>
              <a:t>, N. D., &amp; Hong, M. (2016). Towards K-means-friendly Spaces: Simultaneous Deep Learning and Clustering. International Conference on Machine Learning, 8, 5888–5901. </a:t>
            </a:r>
            <a:r>
              <a:rPr lang="en-US" sz="2000" dirty="0">
                <a:hlinkClick r:id="rId4"/>
              </a:rPr>
              <a:t>http://arxiv.org/abs/1610.04794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B80AD2-0CF7-4C34-BFBD-7460F296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2F8C6C-2803-43C8-8F58-43AE0256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So far, we have only considered supervised learning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582F0B-154A-40CB-91C8-384577A99F41}"/>
              </a:ext>
            </a:extLst>
          </p:cNvPr>
          <p:cNvGrpSpPr/>
          <p:nvPr/>
        </p:nvGrpSpPr>
        <p:grpSpPr>
          <a:xfrm>
            <a:off x="2566130" y="2799133"/>
            <a:ext cx="7059739" cy="2971801"/>
            <a:chOff x="2331469" y="2799133"/>
            <a:chExt cx="7059739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C72D97-58CF-4A61-A9EA-00B69517BFA6}"/>
                </a:ext>
              </a:extLst>
            </p:cNvPr>
            <p:cNvGrpSpPr/>
            <p:nvPr/>
          </p:nvGrpSpPr>
          <p:grpSpPr>
            <a:xfrm>
              <a:off x="2331469" y="2799133"/>
              <a:ext cx="787941" cy="2971801"/>
              <a:chOff x="7001150" y="2492449"/>
              <a:chExt cx="787941" cy="2971801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3B477D9-3C69-46F9-BF9C-836C8C49001D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8A91929-4EA6-4D4D-A90A-ED4A2D66C509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17AAC9C9-C628-4324-8E17-7ABBA3722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4408FA40-9AA3-4ACD-94FB-58AEC280F1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3704D350-7DAE-4973-8504-3CD78FF21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3F033854-96F6-4187-A6B3-70BDEF080A5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7251DF-006D-4986-A3DC-5544A5963D93}"/>
                </a:ext>
              </a:extLst>
            </p:cNvPr>
            <p:cNvGrpSpPr/>
            <p:nvPr/>
          </p:nvGrpSpPr>
          <p:grpSpPr>
            <a:xfrm>
              <a:off x="6426668" y="2799133"/>
              <a:ext cx="787941" cy="2971801"/>
              <a:chOff x="10308408" y="2493580"/>
              <a:chExt cx="787941" cy="29718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56CC991-AE26-452C-9241-2AAFED791F4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79728F2-DA0C-4F36-BEB8-DC02B545ACE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C8BC0CC9-4FD8-4D6B-8F46-F824121A9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C8BC0CC9-4FD8-4D6B-8F46-F824121A91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FD3AD64D-03A9-4323-BE40-F752E963B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FD3AD64D-03A9-4323-BE40-F752E963BB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9047D70-F717-4D22-817F-F6A8BFF50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9047D70-F717-4D22-817F-F6A8BFF50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2A31EF-8760-427F-BC31-FBC117F6F47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9A61C4-3194-4B68-A741-DDC2D8B9189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DBD5F99-047A-48A5-89BA-065471B903AC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F99C96-11BA-4ED6-AE41-E2A980A3531A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6668D0-F1E3-4E7B-AA0D-EBDB54BCA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3B3F48-B1F1-4026-984F-DDD2532D545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C66ADE-272C-47FD-894F-78A24600139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1AEB58-80B0-4414-A512-4A2347079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CB35082-7284-4968-81E4-64250118C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E20875-20A6-4FC6-80F5-88419BAEA11E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59F2B7-A606-4924-BAF3-BD9F5EA14A96}"/>
                </a:ext>
              </a:extLst>
            </p:cNvPr>
            <p:cNvGrpSpPr/>
            <p:nvPr/>
          </p:nvGrpSpPr>
          <p:grpSpPr>
            <a:xfrm>
              <a:off x="4379068" y="2799133"/>
              <a:ext cx="787941" cy="2971801"/>
              <a:chOff x="10308408" y="2493580"/>
              <a:chExt cx="787941" cy="2971801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9C41CDE-1979-4210-B438-4A712410066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ABC9FCB-7B5C-4ACB-A1C4-24BA97287D7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DB3EB5A0-F549-41D5-A020-B207BAF3B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CE59CCBD-6791-4FDB-8DCD-9F86F5B1A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14706171-671D-4001-B319-153D2BA85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06C9F450-AE5B-436E-8331-975D69E65F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233690-7E09-4719-AF21-332DD5178FFE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734252A-D13B-4672-A785-0FAAAFE7ED03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DF465C-5C72-4C23-B9CD-DCDE7F1B1F42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82184A-3AA1-4068-82D2-77721D8A5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02AAA5-D3FC-4704-A459-C501A5FE6A7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0405B9-F460-4FD5-8923-06A40A490B0B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F001BB-7C37-46AF-ADBE-93887C5C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528C55-48BB-418D-A232-D2EB89F40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F3051E-04C0-48BD-B9B8-07E4A03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C2114B5-EA79-4EE9-A810-D6B19328E932}"/>
                </a:ext>
              </a:extLst>
            </p:cNvPr>
            <p:cNvGrpSpPr/>
            <p:nvPr/>
          </p:nvGrpSpPr>
          <p:grpSpPr>
            <a:xfrm>
              <a:off x="8603267" y="2799133"/>
              <a:ext cx="787941" cy="2971801"/>
              <a:chOff x="10308408" y="2493580"/>
              <a:chExt cx="787941" cy="2971801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7E2E8BE-88B8-4C23-96C2-A70FB84F2D3E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82778B1-EA25-4DC8-903F-2167EB48597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3376D161-FFD0-4230-A516-9E497FFE09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D392E0F5-EA8F-4B43-8CC2-0F4E2111E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067C6889-07ED-4B14-BCAE-87FCB1F91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1BF19C5-A866-4B21-8158-08BE3936224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A57D95-DE66-41DD-83BE-A07B779241D5}"/>
                </a:ext>
              </a:extLst>
            </p:cNvPr>
            <p:cNvCxnSpPr/>
            <p:nvPr/>
          </p:nvCxnSpPr>
          <p:spPr>
            <a:xfrm>
              <a:off x="7511702" y="4285033"/>
              <a:ext cx="78599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07612A1-2C00-48DC-AFE2-7A12D52EB10B}"/>
              </a:ext>
            </a:extLst>
          </p:cNvPr>
          <p:cNvSpPr txBox="1"/>
          <p:nvPr/>
        </p:nvSpPr>
        <p:spPr>
          <a:xfrm>
            <a:off x="7812418" y="3857076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405F5-C2A0-4AF1-8633-D997D8E58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890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6154-88DB-443D-89E8-003DC8DE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41BA0-5CF8-4156-AF10-C5F28F611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What about unsupervised or semi-supervised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356A-A852-4EBC-B5B0-3C9FEBBE7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B2967-52B3-458A-B602-2BB8977C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74" y="2522585"/>
            <a:ext cx="7380052" cy="36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A027-E1C0-47A7-8E1B-3DDD3AFC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332F-34ED-4D44-A14D-62D2E298F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Labels are sometimes not available or costly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What loss function to use for training?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7A21C-D00F-4693-8A98-B523DC19D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A0C237-ACB6-4F4C-B53D-11F39483AA63}"/>
              </a:ext>
            </a:extLst>
          </p:cNvPr>
          <p:cNvGrpSpPr/>
          <p:nvPr/>
        </p:nvGrpSpPr>
        <p:grpSpPr>
          <a:xfrm>
            <a:off x="2566130" y="3144242"/>
            <a:ext cx="7059739" cy="2971801"/>
            <a:chOff x="2331469" y="2799133"/>
            <a:chExt cx="7059739" cy="29718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567BEA-6AD1-40C7-8345-03CD0D8873D6}"/>
                </a:ext>
              </a:extLst>
            </p:cNvPr>
            <p:cNvGrpSpPr/>
            <p:nvPr/>
          </p:nvGrpSpPr>
          <p:grpSpPr>
            <a:xfrm>
              <a:off x="2331469" y="2799133"/>
              <a:ext cx="787941" cy="2971801"/>
              <a:chOff x="7001150" y="2492449"/>
              <a:chExt cx="787941" cy="2971801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E372A0C-803A-4B56-B943-5A0D0684BB15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FA27033-E0FA-4CE7-A737-761594F04338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FD36610D-A6B8-4F31-80B8-E8664F419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AF0C2FDC-A85B-4AEF-9F90-FC97D4006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2014ADB3-4590-4DC1-9D37-255FDE781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5F09AA3D-48A3-4BF1-9534-1A473FF02EA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607BCC-FFEE-4159-B9B4-525F0711FDC2}"/>
                </a:ext>
              </a:extLst>
            </p:cNvPr>
            <p:cNvGrpSpPr/>
            <p:nvPr/>
          </p:nvGrpSpPr>
          <p:grpSpPr>
            <a:xfrm>
              <a:off x="6426668" y="2799133"/>
              <a:ext cx="787941" cy="2971801"/>
              <a:chOff x="10308408" y="2493580"/>
              <a:chExt cx="787941" cy="297180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73AD8AC-7E0E-45BD-B9DF-17BA1B97A0F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5576349-9CAB-42C6-B65E-9D77296C663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2CC9303E-560B-4E04-8DCC-1AE388A47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2CC9303E-560B-4E04-8DCC-1AE388A4784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7CC01E2A-04AF-44AF-995B-0BC9E7415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7CC01E2A-04AF-44AF-995B-0BC9E7415B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7B98F31-33C6-450F-B7A6-FEB5D45E4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7B98F31-33C6-450F-B7A6-FEB5D45E43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45ACEFEA-9379-4423-BDEB-2793057C71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BB2F555-624A-4014-AA35-28100A7E54B5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10C71B-8376-40CB-8E20-1152A1CB7F7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54626E6-D9A4-443B-915E-6A96DCB5E86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0636D44-E5D8-456E-B037-AFA7686D1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36EB44-6D5A-4BBD-997D-D116E519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BF20D6-544E-483E-8FF3-DAA1F255A12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055BE6-6E98-4F91-98B4-C00CB5886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21630B-1811-4084-A9BB-98BC9257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067EEE-00B0-4967-9592-41111C73A35C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545151-6128-4E31-B2A8-34DF849CFFB1}"/>
                </a:ext>
              </a:extLst>
            </p:cNvPr>
            <p:cNvGrpSpPr/>
            <p:nvPr/>
          </p:nvGrpSpPr>
          <p:grpSpPr>
            <a:xfrm>
              <a:off x="4379068" y="2799133"/>
              <a:ext cx="787941" cy="2971801"/>
              <a:chOff x="10308408" y="2493580"/>
              <a:chExt cx="787941" cy="2971801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A8002AA-E798-4AA4-8A82-97260BFC472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DC108D1-9123-443D-949B-7FFADA159CF2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17F04AED-124A-40CF-9199-7E7AB979B8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8EEA429B-0BAB-47EC-B899-7E2995802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30B8D8EA-F241-46A9-86B4-76BC92AB1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FF60F4-1D10-4475-B868-278BC7E3304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876A06B-DC24-4D6F-AD5A-B26549520A77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757C011-9AF0-4337-AC3B-E09BEF9D2AA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EAF741-02F1-4CC9-A11E-7E8C494D7C56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E9D8A2-3A3B-4D0A-894D-FAAA7F768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074CC1D-AD4D-48A5-90BE-E99CDDBDEFA5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955123-B362-48C2-B571-C951ABD48C6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866980-051A-42AE-8B6A-FCB7B10DC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8D78EA-6FA7-46DF-8AA5-3BE9E5B03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A1688EA-E52A-427F-96E6-6BFE663E12AF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61A049E-1949-4D04-9465-94BD143BC93B}"/>
                </a:ext>
              </a:extLst>
            </p:cNvPr>
            <p:cNvGrpSpPr/>
            <p:nvPr/>
          </p:nvGrpSpPr>
          <p:grpSpPr>
            <a:xfrm>
              <a:off x="8603267" y="2799133"/>
              <a:ext cx="787941" cy="2971801"/>
              <a:chOff x="10308408" y="2493580"/>
              <a:chExt cx="787941" cy="2971801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EA69FAC-A512-474D-BE46-1B45E1D3EF0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FA66740-FAEA-41E6-8174-95744FFA5939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D9BE9F23-5778-40B2-91DF-5AA25013F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F8026434-4D8F-443D-9D89-55EBB44C0D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5E329A3C-5B2C-4B83-A56C-AE05262081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59C8B126-0351-46AE-BBE1-014213B7A3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4F12709-5881-4E66-B5DD-D3747D082E3F}"/>
                </a:ext>
              </a:extLst>
            </p:cNvPr>
            <p:cNvCxnSpPr/>
            <p:nvPr/>
          </p:nvCxnSpPr>
          <p:spPr>
            <a:xfrm>
              <a:off x="7511702" y="4285033"/>
              <a:ext cx="78599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296E495-A77D-4FE5-B674-DF7D8F454813}"/>
              </a:ext>
            </a:extLst>
          </p:cNvPr>
          <p:cNvSpPr txBox="1"/>
          <p:nvPr/>
        </p:nvSpPr>
        <p:spPr>
          <a:xfrm>
            <a:off x="7812418" y="4150132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92850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Autoencoders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3654430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EDE6AF4-B0AC-4D88-B271-776436B4AC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696" y="3353507"/>
            <a:ext cx="1963332" cy="19501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3EC007-F8A7-4FB5-8EB3-F72E65698C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9972" y="3349156"/>
            <a:ext cx="1963332" cy="19501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2CBA6-A9FD-4B56-9D49-A338A6C211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6415548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1154</Words>
  <Application>Microsoft Office PowerPoint</Application>
  <PresentationFormat>Widescreen</PresentationFormat>
  <Paragraphs>429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Cambria Math</vt:lpstr>
      <vt:lpstr>Arial</vt:lpstr>
      <vt:lpstr>Calibri</vt:lpstr>
      <vt:lpstr>Wingdings</vt:lpstr>
      <vt:lpstr>Corbel</vt:lpstr>
      <vt:lpstr>VIB_templates</vt:lpstr>
      <vt:lpstr>Deep Learning for Biology</vt:lpstr>
      <vt:lpstr>Unsupervised Neural Networks</vt:lpstr>
      <vt:lpstr>Overview</vt:lpstr>
      <vt:lpstr>Introduction</vt:lpstr>
      <vt:lpstr>Introduction</vt:lpstr>
      <vt:lpstr>Introduction</vt:lpstr>
      <vt:lpstr>Introduction</vt:lpstr>
      <vt:lpstr>Autoencoders</vt:lpstr>
      <vt:lpstr>Autoencoder</vt:lpstr>
      <vt:lpstr>Autoencoder</vt:lpstr>
      <vt:lpstr>Autoencoder</vt:lpstr>
      <vt:lpstr>Stacked autoencoder</vt:lpstr>
      <vt:lpstr>Stacked autoencoder</vt:lpstr>
      <vt:lpstr>Stacked autoencoder</vt:lpstr>
      <vt:lpstr>Stacked autoencoder</vt:lpstr>
      <vt:lpstr>Autoencoder</vt:lpstr>
      <vt:lpstr>Regularizations</vt:lpstr>
      <vt:lpstr>Regularizations</vt:lpstr>
      <vt:lpstr>Weight decay</vt:lpstr>
      <vt:lpstr>Weight decay</vt:lpstr>
      <vt:lpstr>Weight decay</vt:lpstr>
      <vt:lpstr>Sparse autoencoders</vt:lpstr>
      <vt:lpstr>Denoising autoencoder</vt:lpstr>
      <vt:lpstr>Denoising autoencoder</vt:lpstr>
      <vt:lpstr>Denoising autoencoder</vt:lpstr>
      <vt:lpstr>Deep K-means clustering</vt:lpstr>
      <vt:lpstr>K-means clustering</vt:lpstr>
      <vt:lpstr>K-means clustering regularization</vt:lpstr>
      <vt:lpstr>Deep clustering networks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44</cp:revision>
  <dcterms:modified xsi:type="dcterms:W3CDTF">2021-11-05T15:49:35Z</dcterms:modified>
</cp:coreProperties>
</file>